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93" r:id="rId3"/>
    <p:sldId id="284" r:id="rId4"/>
    <p:sldId id="271" r:id="rId5"/>
    <p:sldId id="279" r:id="rId6"/>
    <p:sldId id="280" r:id="rId7"/>
    <p:sldId id="281" r:id="rId8"/>
    <p:sldId id="270" r:id="rId9"/>
    <p:sldId id="272" r:id="rId10"/>
    <p:sldId id="277" r:id="rId11"/>
    <p:sldId id="276" r:id="rId12"/>
    <p:sldId id="269" r:id="rId13"/>
    <p:sldId id="291" r:id="rId14"/>
    <p:sldId id="258" r:id="rId15"/>
    <p:sldId id="259" r:id="rId16"/>
    <p:sldId id="260" r:id="rId17"/>
    <p:sldId id="261" r:id="rId18"/>
    <p:sldId id="262" r:id="rId19"/>
    <p:sldId id="263" r:id="rId20"/>
    <p:sldId id="264" r:id="rId21"/>
    <p:sldId id="265" r:id="rId22"/>
    <p:sldId id="266" r:id="rId23"/>
    <p:sldId id="268" r:id="rId24"/>
    <p:sldId id="267" r:id="rId25"/>
    <p:sldId id="283" r:id="rId26"/>
    <p:sldId id="292" r:id="rId27"/>
    <p:sldId id="289" r:id="rId28"/>
    <p:sldId id="285" r:id="rId29"/>
    <p:sldId id="286" r:id="rId30"/>
    <p:sldId id="287" r:id="rId31"/>
    <p:sldId id="288" r:id="rId32"/>
    <p:sldId id="290"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1F5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126CD0-5D80-48D4-9459-A528B5B22597}" type="datetimeFigureOut">
              <a:rPr lang="es-MX" smtClean="0"/>
              <a:pPr/>
              <a:t>23/11/2010</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EB6A17-46D5-428E-9EA6-F27614751B5B}"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pPr>
              <a:buFontTx/>
              <a:buNone/>
            </a:pPr>
            <a:r>
              <a:rPr lang="es-MX" dirty="0" smtClean="0"/>
              <a:t>*Augmented</a:t>
            </a:r>
            <a:r>
              <a:rPr lang="es-MX" baseline="0" dirty="0" smtClean="0"/>
              <a:t> reality</a:t>
            </a:r>
            <a:endParaRPr lang="es-MX" dirty="0" smtClean="0"/>
          </a:p>
          <a:p>
            <a:pPr>
              <a:buFontTx/>
              <a:buChar char="-"/>
            </a:pPr>
            <a:r>
              <a:rPr lang="es-MX" dirty="0" smtClean="0"/>
              <a:t>University of Washington’s pourable contact lenses that act as computer screens</a:t>
            </a:r>
          </a:p>
          <a:p>
            <a:pPr>
              <a:buFontTx/>
              <a:buChar char="-"/>
            </a:pPr>
            <a:r>
              <a:rPr lang="es-MX" dirty="0" smtClean="0"/>
              <a:t>-</a:t>
            </a:r>
            <a:r>
              <a:rPr lang="es-MX" baseline="0" dirty="0" smtClean="0"/>
              <a:t> MIT’s SixthSense: you draw a circle on your wrist with your finger and it knows you want the time. If you can’t remember someone’s name, just walk up to them and then project their Facebook profile onto your hand.</a:t>
            </a:r>
          </a:p>
          <a:p>
            <a:pPr>
              <a:buFontTx/>
              <a:buChar char="-"/>
            </a:pPr>
            <a:r>
              <a:rPr lang="es-MX" baseline="0" dirty="0" smtClean="0"/>
              <a:t>-Even in prototype, SixthSense only costs $350 dollars, so imagine how many people could be using this in the future.</a:t>
            </a:r>
          </a:p>
          <a:p>
            <a:pPr>
              <a:buFontTx/>
              <a:buChar char="-"/>
            </a:pPr>
            <a:r>
              <a:rPr lang="es-MX" baseline="0" dirty="0" smtClean="0"/>
              <a:t>-Implications for learning: virtual training will become more effective because of Sixth Sense’s high level of interactivity  </a:t>
            </a:r>
          </a:p>
          <a:p>
            <a:pPr>
              <a:buFontTx/>
              <a:buChar char="-"/>
            </a:pPr>
            <a:endParaRPr lang="es-MX" baseline="0" dirty="0" smtClean="0"/>
          </a:p>
          <a:p>
            <a:pPr>
              <a:buFontTx/>
              <a:buChar char="-"/>
            </a:pPr>
            <a:r>
              <a:rPr lang="es-MX" baseline="0" dirty="0" smtClean="0"/>
              <a:t>*mobile devices</a:t>
            </a:r>
          </a:p>
          <a:p>
            <a:pPr>
              <a:buFontTx/>
              <a:buChar char="-"/>
            </a:pPr>
            <a:r>
              <a:rPr lang="es-MX" baseline="0" dirty="0" smtClean="0"/>
              <a:t>- Morgan Stanley estimate that Smartphones will outsell netbooks by 2010 and PCs by 2012</a:t>
            </a:r>
          </a:p>
          <a:p>
            <a:pPr>
              <a:buFontTx/>
              <a:buChar char="-"/>
            </a:pPr>
            <a:r>
              <a:rPr lang="es-MX" baseline="0" dirty="0" smtClean="0"/>
              <a:t>- mobile devices already changing face of publishing: much more common now to check newspaper headlines on your cellphone than actually buy a newspaper</a:t>
            </a:r>
          </a:p>
          <a:p>
            <a:pPr>
              <a:buFontTx/>
              <a:buChar char="-"/>
            </a:pPr>
            <a:r>
              <a:rPr lang="es-MX" baseline="0" dirty="0" smtClean="0"/>
              <a:t>-People already get out their cellphones to check on Google if they aren’t sure about something</a:t>
            </a:r>
          </a:p>
          <a:p>
            <a:pPr>
              <a:buFontTx/>
              <a:buChar char="-"/>
            </a:pPr>
            <a:r>
              <a:rPr lang="es-MX" baseline="0" dirty="0" smtClean="0"/>
              <a:t>- Serendipity – new software being developed inthe MIT for mobile devices which allows us to set our social network profile to alert us when we are near an expert in the topic of our choice</a:t>
            </a:r>
          </a:p>
          <a:p>
            <a:pPr>
              <a:buFontTx/>
              <a:buChar char="-"/>
            </a:pPr>
            <a:endParaRPr lang="es-MX" baseline="0" dirty="0" smtClean="0"/>
          </a:p>
          <a:p>
            <a:pPr>
              <a:buFontTx/>
              <a:buChar char="-"/>
            </a:pPr>
            <a:r>
              <a:rPr lang="es-MX" baseline="0" dirty="0" smtClean="0"/>
              <a:t>*games and simulations</a:t>
            </a:r>
          </a:p>
          <a:p>
            <a:pPr>
              <a:buFontTx/>
              <a:buChar char="-"/>
            </a:pPr>
            <a:r>
              <a:rPr lang="es-MX" baseline="0" dirty="0" smtClean="0"/>
              <a:t>- IBM and other companies are already using online roleplaying games to develop leadership and other skills: imagine how much fun it would be for our students to learn English this way!</a:t>
            </a:r>
          </a:p>
          <a:p>
            <a:pPr>
              <a:buFontTx/>
              <a:buChar char="-"/>
            </a:pPr>
            <a:endParaRPr lang="es-MX" baseline="0" dirty="0" smtClean="0"/>
          </a:p>
          <a:p>
            <a:pPr>
              <a:buFontTx/>
              <a:buChar char="-"/>
            </a:pPr>
            <a:r>
              <a:rPr lang="es-MX" baseline="0" dirty="0" smtClean="0"/>
              <a:t>*Expert and credibility ratings create trusted search networks</a:t>
            </a:r>
          </a:p>
          <a:p>
            <a:pPr>
              <a:buFontTx/>
              <a:buChar char="-"/>
            </a:pPr>
            <a:r>
              <a:rPr lang="es-MX" baseline="0" dirty="0" smtClean="0"/>
              <a:t>- University of Berkley estimates that human knowledge is now doubling every 18 months</a:t>
            </a:r>
          </a:p>
          <a:p>
            <a:pPr>
              <a:buFontTx/>
              <a:buChar char="-"/>
            </a:pPr>
            <a:r>
              <a:rPr lang="es-MX" baseline="0" dirty="0" smtClean="0"/>
              <a:t>-No sooner do we train ourselves up than we become outdated</a:t>
            </a:r>
          </a:p>
          <a:p>
            <a:pPr>
              <a:buFontTx/>
              <a:buChar char="-"/>
            </a:pPr>
            <a:r>
              <a:rPr lang="es-MX" baseline="0" dirty="0" smtClean="0"/>
              <a:t>-For this reason we rely more and more on search engines such as Google to find information about areas of knowledge we’re unfamiliar with</a:t>
            </a:r>
          </a:p>
          <a:p>
            <a:pPr>
              <a:buFontTx/>
              <a:buChar char="-"/>
            </a:pPr>
            <a:r>
              <a:rPr lang="es-MX" baseline="0" dirty="0" smtClean="0"/>
              <a:t>-However, how do we know which search results to trust?</a:t>
            </a:r>
          </a:p>
          <a:p>
            <a:pPr>
              <a:buFontTx/>
              <a:buChar char="-"/>
            </a:pPr>
            <a:r>
              <a:rPr lang="es-MX" baseline="0" dirty="0" smtClean="0"/>
              <a:t>-Search engines will let us know who from our network of friends and experts endorses certain sites – this way we can know which sites are trustworthy and which not</a:t>
            </a:r>
          </a:p>
          <a:p>
            <a:pPr>
              <a:buFontTx/>
              <a:buChar char="-"/>
            </a:pPr>
            <a:endParaRPr lang="es-MX" baseline="0" dirty="0" smtClean="0"/>
          </a:p>
          <a:p>
            <a:pPr>
              <a:buFontTx/>
              <a:buChar char="-"/>
            </a:pPr>
            <a:r>
              <a:rPr lang="es-MX" baseline="0" dirty="0" smtClean="0"/>
              <a:t>*peer to peer learning blossoms</a:t>
            </a:r>
          </a:p>
          <a:p>
            <a:pPr>
              <a:buFontTx/>
              <a:buChar char="-"/>
            </a:pPr>
            <a:r>
              <a:rPr lang="es-MX" baseline="0" dirty="0" smtClean="0"/>
              <a:t>-Think about how much you’ve learnt from your peers during this conference – sometimes you learn more from them than from the talks!</a:t>
            </a:r>
          </a:p>
          <a:p>
            <a:pPr>
              <a:buFontTx/>
              <a:buChar char="-"/>
            </a:pPr>
            <a:r>
              <a:rPr lang="es-MX" baseline="0" dirty="0" smtClean="0"/>
              <a:t>-Generation Y understands that communication with peers is essential to learn</a:t>
            </a:r>
          </a:p>
          <a:p>
            <a:pPr>
              <a:buFontTx/>
              <a:buChar char="-"/>
            </a:pPr>
            <a:r>
              <a:rPr lang="es-MX" baseline="0" dirty="0" smtClean="0"/>
              <a:t>-What implications does this have for our classroom practice?</a:t>
            </a:r>
          </a:p>
          <a:p>
            <a:pPr>
              <a:buFontTx/>
              <a:buChar char="-"/>
            </a:pPr>
            <a:endParaRPr lang="es-MX" baseline="0" dirty="0" smtClean="0"/>
          </a:p>
          <a:p>
            <a:pPr>
              <a:buFontTx/>
              <a:buChar char="-"/>
            </a:pPr>
            <a:endParaRPr lang="es-MX" baseline="0" dirty="0" smtClean="0"/>
          </a:p>
          <a:p>
            <a:pPr>
              <a:buFontTx/>
              <a:buChar char="-"/>
            </a:pPr>
            <a:endParaRPr lang="es-MX" baseline="0" dirty="0" smtClean="0"/>
          </a:p>
          <a:p>
            <a:pPr>
              <a:buFontTx/>
              <a:buChar char="-"/>
            </a:pPr>
            <a:endParaRPr lang="es-MX" baseline="0" dirty="0" smtClean="0"/>
          </a:p>
          <a:p>
            <a:pPr>
              <a:buFontTx/>
              <a:buChar char="-"/>
            </a:pPr>
            <a:endParaRPr lang="es-MX" dirty="0"/>
          </a:p>
        </p:txBody>
      </p:sp>
      <p:sp>
        <p:nvSpPr>
          <p:cNvPr id="4" name="3 Marcador de número de diapositiva"/>
          <p:cNvSpPr>
            <a:spLocks noGrp="1"/>
          </p:cNvSpPr>
          <p:nvPr>
            <p:ph type="sldNum" sz="quarter" idx="10"/>
          </p:nvPr>
        </p:nvSpPr>
        <p:spPr/>
        <p:txBody>
          <a:bodyPr/>
          <a:lstStyle/>
          <a:p>
            <a:fld id="{15EB6A17-46D5-428E-9EA6-F27614751B5B}" type="slidenum">
              <a:rPr lang="es-MX" smtClean="0"/>
              <a:pPr/>
              <a:t>8</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5EB6A17-46D5-428E-9EA6-F27614751B5B}" type="slidenum">
              <a:rPr lang="es-MX" smtClean="0"/>
              <a:pPr/>
              <a:t>25</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282D72AA-815F-624D-888C-C3220CF6C8F3}" type="datetimeFigureOut">
              <a:rPr lang="en-US" smtClean="0"/>
              <a:pPr/>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AF4DEB-4F78-9540-8D67-7F718248907D}"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2D72AA-815F-624D-888C-C3220CF6C8F3}" type="datetimeFigureOut">
              <a:rPr lang="en-US" smtClean="0"/>
              <a:pPr/>
              <a:t>11/23/2010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AF4DEB-4F78-9540-8D67-7F718248907D}"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www.mbaknol.com/wp-content/uploads/2010/04/johari-window-mbaknol.jpg" TargetMode="External"/><Relationship Id="rId2" Type="http://schemas.openxmlformats.org/officeDocument/2006/relationships/hyperlink" Target="http://www.mbaknol.com/business-communication/intrapersonal-communication-definition/" TargetMode="Externa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mailto:dogrady@richmond.com.mx"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www.astd.org/LC/2010/0710_meister.ht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www.astd.org/LC/2010/0710_meister.ht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www.astd.org/LC/2010/0710_meister.htm"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www.astd.org/LC/2010/0710_meister.htm"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astd.org/LC/2010/0710_meister.ht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0"/>
          </a:blip>
          <a:srcRect/>
          <a:stretch>
            <a:fillRect/>
          </a:stretch>
        </a:blipFill>
        <a:effectLst/>
      </p:bgPr>
    </p:bg>
    <p:spTree>
      <p:nvGrpSpPr>
        <p:cNvPr id="1" name=""/>
        <p:cNvGrpSpPr/>
        <p:nvPr/>
      </p:nvGrpSpPr>
      <p:grpSpPr>
        <a:xfrm>
          <a:off x="0" y="0"/>
          <a:ext cx="0" cy="0"/>
          <a:chOff x="0" y="0"/>
          <a:chExt cx="0" cy="0"/>
        </a:xfrm>
      </p:grpSpPr>
      <p:pic>
        <p:nvPicPr>
          <p:cNvPr id="10" name="Picture Placeholder 9" descr="logo rich ppwer point.jpg"/>
          <p:cNvPicPr>
            <a:picLocks noGrp="1" noChangeAspect="1"/>
          </p:cNvPicPr>
          <p:nvPr>
            <p:ph type="pic" idx="1"/>
          </p:nvPr>
        </p:nvPicPr>
        <p:blipFill>
          <a:blip r:embed="rId3"/>
          <a:srcRect t="-113698" b="-113698"/>
          <a:stretch>
            <a:fillRect/>
          </a:stretch>
        </p:blipFill>
        <p:spPr>
          <a:xfrm>
            <a:off x="6876256" y="5733256"/>
            <a:ext cx="1996480" cy="1497360"/>
          </a:xfrm>
        </p:spPr>
      </p:pic>
      <p:sp>
        <p:nvSpPr>
          <p:cNvPr id="7" name="Title 6"/>
          <p:cNvSpPr>
            <a:spLocks noGrp="1"/>
          </p:cNvSpPr>
          <p:nvPr>
            <p:ph type="title"/>
          </p:nvPr>
        </p:nvSpPr>
        <p:spPr>
          <a:xfrm>
            <a:off x="1389856" y="3981749"/>
            <a:ext cx="5486400" cy="566738"/>
          </a:xfrm>
        </p:spPr>
        <p:txBody>
          <a:bodyPr>
            <a:noAutofit/>
          </a:bodyPr>
          <a:lstStyle/>
          <a:p>
            <a:r>
              <a:rPr lang="en-US" sz="4800" dirty="0" smtClean="0"/>
              <a:t>So you say you want a revolution… </a:t>
            </a:r>
            <a:r>
              <a:rPr lang="en-US" sz="4000" dirty="0" smtClean="0"/>
              <a:t/>
            </a:r>
            <a:br>
              <a:rPr lang="en-US" sz="4000" dirty="0" smtClean="0"/>
            </a:br>
            <a:r>
              <a:rPr lang="en-US" sz="4000" dirty="0" smtClean="0"/>
              <a:t/>
            </a:r>
            <a:br>
              <a:rPr lang="en-US" sz="4000" dirty="0" smtClean="0"/>
            </a:br>
            <a:r>
              <a:rPr lang="en-US" sz="4000" i="1" dirty="0" smtClean="0"/>
              <a:t>Using technology in the language classroom</a:t>
            </a:r>
            <a:endParaRPr lang="en-US" sz="4000" i="1" dirty="0"/>
          </a:p>
        </p:txBody>
      </p:sp>
      <p:sp>
        <p:nvSpPr>
          <p:cNvPr id="9" name="Text Placeholder 8"/>
          <p:cNvSpPr>
            <a:spLocks noGrp="1"/>
          </p:cNvSpPr>
          <p:nvPr>
            <p:ph type="body" sz="half" idx="2"/>
          </p:nvPr>
        </p:nvSpPr>
        <p:spPr>
          <a:xfrm>
            <a:off x="1389856" y="5085184"/>
            <a:ext cx="5486400" cy="804862"/>
          </a:xfrm>
        </p:spPr>
        <p:txBody>
          <a:bodyPr>
            <a:normAutofit/>
          </a:bodyPr>
          <a:lstStyle/>
          <a:p>
            <a:r>
              <a:rPr lang="en-US" sz="2800" dirty="0" smtClean="0"/>
              <a:t>Darragh O’Grady</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22313" y="3501008"/>
            <a:ext cx="7772400" cy="1500187"/>
          </a:xfrm>
        </p:spPr>
        <p:txBody>
          <a:bodyPr>
            <a:noAutofit/>
          </a:bodyPr>
          <a:lstStyle/>
          <a:p>
            <a:endParaRPr lang="es-MX" sz="4400" dirty="0" smtClean="0">
              <a:solidFill>
                <a:schemeClr val="tx1"/>
              </a:solidFill>
            </a:endParaRPr>
          </a:p>
          <a:p>
            <a:endParaRPr lang="es-MX" sz="4400" dirty="0" smtClean="0">
              <a:solidFill>
                <a:schemeClr val="tx1"/>
              </a:solidFill>
            </a:endParaRPr>
          </a:p>
          <a:p>
            <a:endParaRPr lang="es-MX" sz="4400" dirty="0" smtClean="0">
              <a:solidFill>
                <a:schemeClr val="tx1"/>
              </a:solidFill>
            </a:endParaRPr>
          </a:p>
          <a:p>
            <a:endParaRPr lang="es-MX" sz="4400" dirty="0" smtClean="0">
              <a:solidFill>
                <a:schemeClr val="tx1"/>
              </a:solidFill>
            </a:endParaRPr>
          </a:p>
          <a:p>
            <a:endParaRPr lang="es-MX" sz="4400" dirty="0" smtClean="0">
              <a:solidFill>
                <a:schemeClr val="tx1"/>
              </a:solidFill>
            </a:endParaRPr>
          </a:p>
          <a:p>
            <a:endParaRPr lang="es-MX" sz="4400" dirty="0" smtClean="0">
              <a:solidFill>
                <a:schemeClr val="tx1"/>
              </a:solidFill>
            </a:endParaRPr>
          </a:p>
          <a:p>
            <a:r>
              <a:rPr lang="es-MX" sz="4400" i="1" dirty="0" smtClean="0">
                <a:solidFill>
                  <a:schemeClr val="tx1"/>
                </a:solidFill>
              </a:rPr>
              <a:t>High school students in Mexico </a:t>
            </a:r>
            <a:r>
              <a:rPr lang="es-MX" sz="4400" b="1" i="1" dirty="0" smtClean="0">
                <a:solidFill>
                  <a:schemeClr val="tx1"/>
                </a:solidFill>
              </a:rPr>
              <a:t>don’t</a:t>
            </a:r>
            <a:r>
              <a:rPr lang="es-MX" sz="4400" i="1" dirty="0" smtClean="0">
                <a:solidFill>
                  <a:schemeClr val="tx1"/>
                </a:solidFill>
              </a:rPr>
              <a:t> have access to the internet.</a:t>
            </a:r>
          </a:p>
          <a:p>
            <a:endParaRPr lang="es-MX" sz="4400" dirty="0" smtClean="0">
              <a:solidFill>
                <a:schemeClr val="tx1"/>
              </a:solidFill>
            </a:endParaRPr>
          </a:p>
        </p:txBody>
      </p:sp>
      <p:sp>
        <p:nvSpPr>
          <p:cNvPr id="5" name="4 Nube"/>
          <p:cNvSpPr/>
          <p:nvPr/>
        </p:nvSpPr>
        <p:spPr>
          <a:xfrm>
            <a:off x="1115616" y="476672"/>
            <a:ext cx="2808312" cy="117728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6" name="5 Rayo"/>
          <p:cNvSpPr/>
          <p:nvPr/>
        </p:nvSpPr>
        <p:spPr>
          <a:xfrm>
            <a:off x="2843808" y="1196752"/>
            <a:ext cx="914400" cy="914400"/>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22313" y="3356992"/>
            <a:ext cx="7772400" cy="1500187"/>
          </a:xfrm>
        </p:spPr>
        <p:txBody>
          <a:bodyPr>
            <a:noAutofit/>
          </a:bodyPr>
          <a:lstStyle/>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r>
              <a:rPr lang="es-MX" sz="4000" i="1" dirty="0" smtClean="0">
                <a:solidFill>
                  <a:schemeClr val="tx1"/>
                </a:solidFill>
              </a:rPr>
              <a:t>They </a:t>
            </a:r>
            <a:r>
              <a:rPr lang="es-MX" sz="4000" b="1" i="1" dirty="0" smtClean="0">
                <a:solidFill>
                  <a:schemeClr val="tx1"/>
                </a:solidFill>
              </a:rPr>
              <a:t>don’t</a:t>
            </a:r>
            <a:r>
              <a:rPr lang="es-MX" sz="4000" i="1" dirty="0" smtClean="0">
                <a:solidFill>
                  <a:schemeClr val="tx1"/>
                </a:solidFill>
              </a:rPr>
              <a:t> like working on their own.</a:t>
            </a:r>
          </a:p>
          <a:p>
            <a:endParaRPr lang="es-MX" sz="4000" dirty="0" smtClean="0">
              <a:solidFill>
                <a:schemeClr val="tx1"/>
              </a:solidFill>
            </a:endParaRPr>
          </a:p>
        </p:txBody>
      </p:sp>
      <p:sp>
        <p:nvSpPr>
          <p:cNvPr id="5" name="4 Nube"/>
          <p:cNvSpPr/>
          <p:nvPr/>
        </p:nvSpPr>
        <p:spPr>
          <a:xfrm>
            <a:off x="1115616" y="476672"/>
            <a:ext cx="2808312" cy="117728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6" name="5 Rayo"/>
          <p:cNvSpPr/>
          <p:nvPr/>
        </p:nvSpPr>
        <p:spPr>
          <a:xfrm>
            <a:off x="2843808" y="1196752"/>
            <a:ext cx="914400" cy="914400"/>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22313" y="3284984"/>
            <a:ext cx="7772400" cy="1500187"/>
          </a:xfrm>
        </p:spPr>
        <p:txBody>
          <a:bodyPr>
            <a:noAutofit/>
          </a:bodyPr>
          <a:lstStyle/>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endParaRPr lang="es-MX" sz="4000" dirty="0" smtClean="0">
              <a:solidFill>
                <a:schemeClr val="tx1"/>
              </a:solidFill>
            </a:endParaRPr>
          </a:p>
          <a:p>
            <a:r>
              <a:rPr lang="es-MX" sz="4000" i="1" dirty="0" smtClean="0">
                <a:solidFill>
                  <a:schemeClr val="tx1"/>
                </a:solidFill>
              </a:rPr>
              <a:t>Technology in the classroom is a distraction and </a:t>
            </a:r>
            <a:r>
              <a:rPr lang="es-MX" sz="4000" b="1" i="1" dirty="0" smtClean="0">
                <a:solidFill>
                  <a:schemeClr val="tx1"/>
                </a:solidFill>
              </a:rPr>
              <a:t>doesn’t</a:t>
            </a:r>
            <a:r>
              <a:rPr lang="es-MX" sz="4000" i="1" dirty="0" smtClean="0">
                <a:solidFill>
                  <a:schemeClr val="tx1"/>
                </a:solidFill>
              </a:rPr>
              <a:t> help the learning process.</a:t>
            </a:r>
            <a:endParaRPr lang="es-MX" sz="4000" i="1" dirty="0">
              <a:solidFill>
                <a:schemeClr val="tx1"/>
              </a:solidFill>
            </a:endParaRPr>
          </a:p>
        </p:txBody>
      </p:sp>
      <p:sp>
        <p:nvSpPr>
          <p:cNvPr id="5" name="4 Nube"/>
          <p:cNvSpPr/>
          <p:nvPr/>
        </p:nvSpPr>
        <p:spPr>
          <a:xfrm>
            <a:off x="1115616" y="588640"/>
            <a:ext cx="2808312" cy="117728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6" name="5 Rayo"/>
          <p:cNvSpPr/>
          <p:nvPr/>
        </p:nvSpPr>
        <p:spPr>
          <a:xfrm>
            <a:off x="2843808" y="1308720"/>
            <a:ext cx="914400" cy="914400"/>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noAutofit/>
          </a:bodyPr>
          <a:lstStyle/>
          <a:p>
            <a:r>
              <a:rPr lang="es-MX" sz="6000" b="1" dirty="0" smtClean="0">
                <a:solidFill>
                  <a:schemeClr val="tx1"/>
                </a:solidFill>
              </a:rPr>
              <a:t>Let’s ask 145 high school students what they think…</a:t>
            </a:r>
            <a:endParaRPr lang="es-MX" sz="6000" b="1"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115616" y="1196754"/>
          <a:ext cx="7200800" cy="4462204"/>
        </p:xfrm>
        <a:graphic>
          <a:graphicData uri="http://schemas.openxmlformats.org/drawingml/2006/table">
            <a:tbl>
              <a:tblPr/>
              <a:tblGrid>
                <a:gridCol w="3870737"/>
                <a:gridCol w="1413126"/>
                <a:gridCol w="1916937"/>
              </a:tblGrid>
              <a:tr h="477401">
                <a:tc gridSpan="2">
                  <a:txBody>
                    <a:bodyPr/>
                    <a:lstStyle/>
                    <a:p>
                      <a:pPr algn="l" fontAlgn="b"/>
                      <a:r>
                        <a:rPr lang="en-US" sz="2000" b="0" i="1" u="none" strike="noStrike" dirty="0">
                          <a:solidFill>
                            <a:srgbClr val="000000"/>
                          </a:solidFill>
                          <a:latin typeface="Calibri"/>
                        </a:rPr>
                        <a:t>1. How many hours a week do you use the </a:t>
                      </a:r>
                      <a:r>
                        <a:rPr lang="en-US" sz="2000" b="0" i="1" u="none" strike="noStrike" dirty="0" smtClean="0">
                          <a:solidFill>
                            <a:srgbClr val="000000"/>
                          </a:solidFill>
                          <a:latin typeface="Calibri"/>
                        </a:rPr>
                        <a:t>internet</a:t>
                      </a:r>
                      <a:r>
                        <a:rPr lang="en-US" sz="2000" b="0" i="1" u="none" strike="noStrike" dirty="0">
                          <a:solidFill>
                            <a:srgbClr val="000000"/>
                          </a:solidFill>
                          <a:latin typeface="Calibri"/>
                        </a:rPr>
                        <a:t>?</a:t>
                      </a:r>
                    </a:p>
                  </a:txBody>
                  <a:tcPr marL="9525" marR="9525" marT="9525" marB="0" anchor="b">
                    <a:lnL>
                      <a:noFill/>
                    </a:lnL>
                    <a:lnR>
                      <a:noFill/>
                    </a:lnR>
                    <a:lnT>
                      <a:noFill/>
                    </a:lnT>
                    <a:lnB>
                      <a:noFill/>
                    </a:lnB>
                  </a:tcPr>
                </a:tc>
                <a:tc hMerge="1">
                  <a:txBody>
                    <a:bodyPr/>
                    <a:lstStyle/>
                    <a:p>
                      <a:endParaRPr lang="es-MX"/>
                    </a:p>
                  </a:txBody>
                  <a:tcPr/>
                </a:tc>
                <a:tc>
                  <a:txBody>
                    <a:bodyPr/>
                    <a:lstStyle/>
                    <a:p>
                      <a:pPr algn="l" fontAlgn="b"/>
                      <a:endParaRPr lang="es-MX" sz="2000" b="0" i="1" u="none" strike="noStrike">
                        <a:solidFill>
                          <a:srgbClr val="000000"/>
                        </a:solidFill>
                        <a:latin typeface="Calibri"/>
                      </a:endParaRPr>
                    </a:p>
                  </a:txBody>
                  <a:tcPr marL="9525" marR="9525" marT="9525" marB="0" anchor="b">
                    <a:lnL>
                      <a:noFill/>
                    </a:lnL>
                    <a:lnR>
                      <a:noFill/>
                    </a:lnR>
                    <a:lnT>
                      <a:noFill/>
                    </a:lnT>
                    <a:lnB>
                      <a:noFill/>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501272">
                <a:tc>
                  <a:txBody>
                    <a:bodyPr/>
                    <a:lstStyle/>
                    <a:p>
                      <a:pPr algn="l" fontAlgn="b"/>
                      <a:r>
                        <a:rPr lang="es-MX" sz="2000" b="0"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Personal</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Study</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7401">
                <a:tc>
                  <a:txBody>
                    <a:bodyPr/>
                    <a:lstStyle/>
                    <a:p>
                      <a:pPr algn="r" fontAlgn="b"/>
                      <a:r>
                        <a:rPr lang="es-MX" sz="2000" b="0" i="0" u="none" strike="noStrike" dirty="0">
                          <a:solidFill>
                            <a:srgbClr val="000000"/>
                          </a:solidFill>
                          <a:latin typeface="Calibri"/>
                        </a:rPr>
                        <a:t>Prepa 6 </a:t>
                      </a:r>
                      <a:r>
                        <a:rPr lang="es-MX" sz="2000" b="0" i="0" u="none" strike="noStrike" dirty="0" smtClean="0">
                          <a:solidFill>
                            <a:srgbClr val="000000"/>
                          </a:solidFill>
                          <a:latin typeface="Calibri"/>
                        </a:rPr>
                        <a:t>UNAM (AM)</a:t>
                      </a:r>
                      <a:endParaRPr lang="es-MX" sz="2000" b="0"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dirty="0">
                          <a:solidFill>
                            <a:srgbClr val="000000"/>
                          </a:solidFill>
                          <a:latin typeface="Calibri"/>
                        </a:rPr>
                        <a:t>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a:solidFill>
                            <a:srgbClr val="000000"/>
                          </a:solidFill>
                          <a:latin typeface="Calibri"/>
                        </a:rPr>
                        <a:t>5.5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(AM)</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30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10</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(PM)</a:t>
                      </a:r>
                    </a:p>
                  </a:txBody>
                  <a:tcPr marL="9525" marR="9525" marT="9525" marB="0" anchor="b">
                    <a:lnL>
                      <a:noFill/>
                    </a:lnL>
                    <a:lnR>
                      <a:noFill/>
                    </a:lnR>
                    <a:lnT>
                      <a:noFill/>
                    </a:lnT>
                    <a:lnB>
                      <a:noFill/>
                    </a:lnB>
                  </a:tcPr>
                </a:tc>
                <a:tc>
                  <a:txBody>
                    <a:bodyPr/>
                    <a:lstStyle/>
                    <a:p>
                      <a:pPr algn="r" fontAlgn="b"/>
                      <a:r>
                        <a:rPr lang="es-MX" sz="2000" b="0" i="0" u="none" strike="noStrike">
                          <a:solidFill>
                            <a:srgbClr val="000000"/>
                          </a:solidFill>
                          <a:latin typeface="Calibri"/>
                        </a:rPr>
                        <a:t>12</a:t>
                      </a:r>
                    </a:p>
                  </a:txBody>
                  <a:tcPr marL="9525" marR="9525" marT="9525" marB="0" anchor="b">
                    <a:lnL>
                      <a:noFill/>
                    </a:lnL>
                    <a:lnR>
                      <a:noFill/>
                    </a:lnR>
                    <a:lnT>
                      <a:noFill/>
                    </a:lnT>
                    <a:lnB>
                      <a:noFill/>
                    </a:lnB>
                  </a:tcPr>
                </a:tc>
                <a:tc>
                  <a:txBody>
                    <a:bodyPr/>
                    <a:lstStyle/>
                    <a:p>
                      <a:pPr algn="r" fontAlgn="b"/>
                      <a:r>
                        <a:rPr lang="es-MX" sz="2000" b="0" i="0" u="none" strike="noStrike" dirty="0">
                          <a:solidFill>
                            <a:srgbClr val="000000"/>
                          </a:solidFill>
                          <a:latin typeface="Calibri"/>
                        </a:rPr>
                        <a:t>6</a:t>
                      </a:r>
                    </a:p>
                  </a:txBody>
                  <a:tcPr marL="9525" marR="9525" marT="9525" marB="0" anchor="b">
                    <a:lnL>
                      <a:noFill/>
                    </a:lnL>
                    <a:lnR>
                      <a:noFill/>
                    </a:lnR>
                    <a:lnT>
                      <a:noFill/>
                    </a:lnT>
                    <a:lnB>
                      <a:noFill/>
                    </a:lnB>
                  </a:tcPr>
                </a:tc>
              </a:tr>
              <a:tr h="477401">
                <a:tc>
                  <a:txBody>
                    <a:bodyPr/>
                    <a:lstStyle/>
                    <a:p>
                      <a:pPr algn="r" fontAlgn="b"/>
                      <a:r>
                        <a:rPr lang="es-MX" sz="2000" b="0" i="0" u="none" strike="noStrike" dirty="0" smtClean="0">
                          <a:solidFill>
                            <a:srgbClr val="000000"/>
                          </a:solidFill>
                          <a:latin typeface="Calibri"/>
                        </a:rPr>
                        <a:t>CECYTEM Tecámac (AM)</a:t>
                      </a:r>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2.5</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Universidad </a:t>
                      </a:r>
                      <a:r>
                        <a:rPr lang="es-MX" sz="2000" b="0" i="0" u="none" strike="noStrike" dirty="0" smtClean="0">
                          <a:solidFill>
                            <a:srgbClr val="000000"/>
                          </a:solidFill>
                          <a:latin typeface="Calibri"/>
                        </a:rPr>
                        <a:t>ETAC Bachillerato</a:t>
                      </a:r>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dirty="0">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a:solidFill>
                            <a:srgbClr val="000000"/>
                          </a:solidFill>
                          <a:latin typeface="Calibri"/>
                        </a:rPr>
                        <a:t>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477401">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a:solidFill>
                            <a:srgbClr val="000000"/>
                          </a:solidFill>
                          <a:latin typeface="Calibri"/>
                        </a:rPr>
                        <a:t>18.4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dirty="0">
                          <a:solidFill>
                            <a:srgbClr val="000000"/>
                          </a:solidFill>
                          <a:latin typeface="Calibri"/>
                        </a:rPr>
                        <a:t>5.6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043608" y="404661"/>
          <a:ext cx="7848873" cy="6006508"/>
        </p:xfrm>
        <a:graphic>
          <a:graphicData uri="http://schemas.openxmlformats.org/drawingml/2006/table">
            <a:tbl>
              <a:tblPr/>
              <a:tblGrid>
                <a:gridCol w="2619988"/>
                <a:gridCol w="956503"/>
                <a:gridCol w="1297517"/>
                <a:gridCol w="1156122"/>
                <a:gridCol w="776293"/>
                <a:gridCol w="1042450"/>
              </a:tblGrid>
              <a:tr h="622244">
                <a:tc>
                  <a:txBody>
                    <a:bodyPr/>
                    <a:lstStyle/>
                    <a:p>
                      <a:pPr algn="l" fontAlgn="b"/>
                      <a:r>
                        <a:rPr lang="en-US" sz="1800" b="0" i="1" u="none" strike="noStrike" dirty="0">
                          <a:solidFill>
                            <a:srgbClr val="000000"/>
                          </a:solidFill>
                          <a:latin typeface="Calibri"/>
                        </a:rPr>
                        <a:t>2. What teaching tools does your teacher use?</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445335">
                <a:tc>
                  <a:txBody>
                    <a:bodyPr/>
                    <a:lstStyle/>
                    <a:p>
                      <a:pPr algn="l" fontAlgn="b"/>
                      <a:endParaRPr lang="es-MX" sz="1400" b="0" i="1"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r>
              <a:tr h="485579">
                <a:tc>
                  <a:txBody>
                    <a:bodyPr/>
                    <a:lstStyle/>
                    <a:p>
                      <a:pPr algn="l" fontAlgn="b"/>
                      <a:r>
                        <a:rPr lang="es-MX" sz="1400" b="1" i="0" u="none" strike="noStrike">
                          <a:solidFill>
                            <a:srgbClr val="000000"/>
                          </a:solidFill>
                          <a:latin typeface="Calibri"/>
                        </a:rPr>
                        <a:t> </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Prepa 6 UNAM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CECYT Ecatepec (AM)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CECYT Ecatepec (PM)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CECYTEM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Universidad ETAC</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335">
                <a:tc>
                  <a:txBody>
                    <a:bodyPr/>
                    <a:lstStyle/>
                    <a:p>
                      <a:pPr algn="r" fontAlgn="b"/>
                      <a:r>
                        <a:rPr lang="es-MX" sz="1400" b="1" i="0" u="none" strike="noStrike">
                          <a:solidFill>
                            <a:srgbClr val="000000"/>
                          </a:solidFill>
                          <a:latin typeface="Calibri"/>
                        </a:rPr>
                        <a:t>Audio CD player</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r>
              <a:tr h="445335">
                <a:tc>
                  <a:txBody>
                    <a:bodyPr/>
                    <a:lstStyle/>
                    <a:p>
                      <a:pPr algn="r" fontAlgn="b"/>
                      <a:r>
                        <a:rPr lang="es-MX" sz="1400" b="1" i="0" u="none" strike="noStrike" dirty="0">
                          <a:solidFill>
                            <a:srgbClr val="000000"/>
                          </a:solidFill>
                          <a:latin typeface="Calibri"/>
                        </a:rPr>
                        <a:t>Interactive Whiteboard</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445335">
                <a:tc>
                  <a:txBody>
                    <a:bodyPr/>
                    <a:lstStyle/>
                    <a:p>
                      <a:pPr algn="r" fontAlgn="b"/>
                      <a:r>
                        <a:rPr lang="es-MX" sz="1400" b="1" i="0" u="none" strike="noStrike" dirty="0">
                          <a:solidFill>
                            <a:srgbClr val="000000"/>
                          </a:solidFill>
                          <a:latin typeface="Calibri"/>
                        </a:rPr>
                        <a:t>Internet</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445335">
                <a:tc>
                  <a:txBody>
                    <a:bodyPr/>
                    <a:lstStyle/>
                    <a:p>
                      <a:pPr algn="r" fontAlgn="b"/>
                      <a:r>
                        <a:rPr lang="es-MX" sz="1400" b="1" i="0" u="none" strike="noStrike" dirty="0">
                          <a:solidFill>
                            <a:srgbClr val="000000"/>
                          </a:solidFill>
                          <a:latin typeface="Calibri"/>
                        </a:rPr>
                        <a:t>Laptop</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ctr"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445335">
                <a:tc>
                  <a:txBody>
                    <a:bodyPr/>
                    <a:lstStyle/>
                    <a:p>
                      <a:pPr algn="r" fontAlgn="b"/>
                      <a:r>
                        <a:rPr lang="es-MX" sz="1400" b="1" i="0" u="none" strike="noStrike">
                          <a:solidFill>
                            <a:srgbClr val="000000"/>
                          </a:solidFill>
                          <a:latin typeface="Calibri"/>
                        </a:rPr>
                        <a:t>CDroms</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445335">
                <a:tc>
                  <a:txBody>
                    <a:bodyPr/>
                    <a:lstStyle/>
                    <a:p>
                      <a:pPr algn="r" fontAlgn="b"/>
                      <a:r>
                        <a:rPr lang="es-MX" sz="1400" b="1" i="0" u="none" strike="noStrike" dirty="0">
                          <a:solidFill>
                            <a:srgbClr val="000000"/>
                          </a:solidFill>
                          <a:latin typeface="Calibri"/>
                        </a:rPr>
                        <a:t>Computer lab</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445335">
                <a:tc>
                  <a:txBody>
                    <a:bodyPr/>
                    <a:lstStyle/>
                    <a:p>
                      <a:pPr algn="r" fontAlgn="b"/>
                      <a:r>
                        <a:rPr lang="es-MX" sz="1400" b="1" i="0" u="none" strike="noStrike">
                          <a:solidFill>
                            <a:srgbClr val="000000"/>
                          </a:solidFill>
                          <a:latin typeface="Calibri"/>
                        </a:rPr>
                        <a:t>DVD</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445335">
                <a:tc>
                  <a:txBody>
                    <a:bodyPr/>
                    <a:lstStyle/>
                    <a:p>
                      <a:pPr algn="r" fontAlgn="b"/>
                      <a:r>
                        <a:rPr lang="es-MX" sz="1400" b="1" i="0" u="none" strike="noStrike" dirty="0">
                          <a:solidFill>
                            <a:srgbClr val="000000"/>
                          </a:solidFill>
                          <a:latin typeface="Calibri"/>
                        </a:rPr>
                        <a:t>TV</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445335">
                <a:tc>
                  <a:txBody>
                    <a:bodyPr/>
                    <a:lstStyle/>
                    <a:p>
                      <a:pPr algn="r" fontAlgn="b"/>
                      <a:r>
                        <a:rPr lang="es-MX" sz="1400" b="1" i="0" u="none" strike="noStrike">
                          <a:solidFill>
                            <a:srgbClr val="000000"/>
                          </a:solidFill>
                          <a:latin typeface="Calibri"/>
                        </a:rPr>
                        <a:t>Projector</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r>
              <a:tr h="445335">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1</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4</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5</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1</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dirty="0">
                          <a:solidFill>
                            <a:srgbClr val="000000"/>
                          </a:solidFill>
                          <a:latin typeface="Calibri"/>
                        </a:rPr>
                        <a:t>0</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899592" y="332659"/>
          <a:ext cx="7920880" cy="6144744"/>
        </p:xfrm>
        <a:graphic>
          <a:graphicData uri="http://schemas.openxmlformats.org/drawingml/2006/table">
            <a:tbl>
              <a:tblPr/>
              <a:tblGrid>
                <a:gridCol w="2260716"/>
                <a:gridCol w="825341"/>
                <a:gridCol w="1119593"/>
                <a:gridCol w="997585"/>
                <a:gridCol w="669842"/>
                <a:gridCol w="899501"/>
                <a:gridCol w="574151"/>
                <a:gridCol w="574151"/>
              </a:tblGrid>
              <a:tr h="660404">
                <a:tc gridSpan="2">
                  <a:txBody>
                    <a:bodyPr/>
                    <a:lstStyle/>
                    <a:p>
                      <a:pPr algn="l" fontAlgn="b"/>
                      <a:r>
                        <a:rPr lang="en-US" sz="1800" b="0" i="1" u="none" strike="noStrike" dirty="0">
                          <a:solidFill>
                            <a:srgbClr val="000000"/>
                          </a:solidFill>
                          <a:latin typeface="Calibri"/>
                        </a:rPr>
                        <a:t>3. Do you think that technology can help you learn English?</a:t>
                      </a:r>
                    </a:p>
                  </a:txBody>
                  <a:tcPr marL="5528" marR="5528" marT="5528" marB="0" anchor="b">
                    <a:lnL>
                      <a:noFill/>
                    </a:lnL>
                    <a:lnR>
                      <a:noFill/>
                    </a:lnR>
                    <a:lnT>
                      <a:noFill/>
                    </a:lnT>
                    <a:lnB>
                      <a:noFill/>
                    </a:lnB>
                  </a:tcPr>
                </a:tc>
                <a:tc hMerge="1">
                  <a:txBody>
                    <a:bodyPr/>
                    <a:lstStyle/>
                    <a:p>
                      <a:endParaRPr lang="es-MX"/>
                    </a:p>
                  </a:txBody>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r>
              <a:tr h="660404">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r>
              <a:tr h="693428">
                <a:tc>
                  <a:txBody>
                    <a:bodyPr/>
                    <a:lstStyle/>
                    <a:p>
                      <a:pPr algn="l" fontAlgn="b"/>
                      <a:r>
                        <a:rPr lang="es-MX" sz="1800" b="1"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800" b="1" i="0" u="none" strike="noStrike" dirty="0">
                          <a:solidFill>
                            <a:srgbClr val="000000"/>
                          </a:solidFill>
                          <a:latin typeface="Calibri"/>
                        </a:rPr>
                        <a:t>Yes</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800" b="1" i="0" u="none" strike="noStrike" dirty="0">
                          <a:solidFill>
                            <a:srgbClr val="000000"/>
                          </a:solidFill>
                          <a:latin typeface="Calibri"/>
                        </a:rPr>
                        <a:t>No</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1" i="0" u="none" strike="noStrike" dirty="0">
                          <a:solidFill>
                            <a:srgbClr val="000000"/>
                          </a:solidFill>
                          <a:latin typeface="Calibri"/>
                        </a:rPr>
                        <a:t>Why?</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04">
                <a:tc>
                  <a:txBody>
                    <a:bodyPr/>
                    <a:lstStyle/>
                    <a:p>
                      <a:pPr algn="l" fontAlgn="b"/>
                      <a:r>
                        <a:rPr lang="es-MX" sz="1800" b="0" i="0" u="none" strike="noStrike" dirty="0">
                          <a:solidFill>
                            <a:srgbClr val="000000"/>
                          </a:solidFill>
                          <a:latin typeface="Calibri"/>
                        </a:rPr>
                        <a:t>Prepa 6 UNAM</a:t>
                      </a: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MX" sz="1800" b="0" i="0" u="none" strike="noStrike" dirty="0">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r>
              <a:tr h="660404">
                <a:tc>
                  <a:txBody>
                    <a:bodyPr/>
                    <a:lstStyle/>
                    <a:p>
                      <a:pPr algn="l" fontAlgn="b"/>
                      <a:r>
                        <a:rPr lang="es-MX" sz="1800" b="0" i="0" u="none" strike="noStrike" dirty="0">
                          <a:solidFill>
                            <a:srgbClr val="000000"/>
                          </a:solidFill>
                          <a:latin typeface="Calibri"/>
                        </a:rPr>
                        <a:t>CECYT </a:t>
                      </a:r>
                      <a:r>
                        <a:rPr lang="es-MX" sz="1800" b="0" i="0" u="none" strike="noStrike" dirty="0" smtClean="0">
                          <a:solidFill>
                            <a:srgbClr val="000000"/>
                          </a:solidFill>
                          <a:latin typeface="Calibri"/>
                        </a:rPr>
                        <a:t>Ecatepec </a:t>
                      </a:r>
                      <a:r>
                        <a:rPr lang="es-MX" sz="1800" b="0" i="0" u="none" strike="noStrike" dirty="0">
                          <a:solidFill>
                            <a:srgbClr val="000000"/>
                          </a:solidFill>
                          <a:latin typeface="Calibri"/>
                        </a:rPr>
                        <a:t>(AM)</a:t>
                      </a:r>
                    </a:p>
                  </a:txBody>
                  <a:tcPr marL="5528" marR="5528" marT="5528" marB="0" anchor="b">
                    <a:lnL>
                      <a:noFill/>
                    </a:lnL>
                    <a:lnR>
                      <a:noFill/>
                    </a:lnR>
                    <a:lnT>
                      <a:noFill/>
                    </a:lnT>
                    <a:lnB>
                      <a:noFill/>
                    </a:lnB>
                    <a:solidFill>
                      <a:schemeClr val="bg2">
                        <a:lumMod val="90000"/>
                      </a:schemeClr>
                    </a:solidFill>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a:noFill/>
                    </a:lnB>
                    <a:solidFill>
                      <a:schemeClr val="bg2">
                        <a:lumMod val="90000"/>
                      </a:schemeClr>
                    </a:solidFill>
                  </a:tcPr>
                </a:tc>
                <a:tc>
                  <a:txBody>
                    <a:bodyPr/>
                    <a:lstStyle/>
                    <a:p>
                      <a:pPr algn="ctr"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c gridSpan="4">
                  <a:txBody>
                    <a:bodyPr/>
                    <a:lstStyle/>
                    <a:p>
                      <a:pPr algn="l" fontAlgn="b"/>
                      <a:r>
                        <a:rPr lang="en-US" sz="1800" b="0" i="0" u="none" strike="noStrike" dirty="0">
                          <a:solidFill>
                            <a:srgbClr val="000000"/>
                          </a:solidFill>
                          <a:latin typeface="Calibri"/>
                        </a:rPr>
                        <a:t>Helps you learn English; more dynamic than traditional classes</a:t>
                      </a:r>
                    </a:p>
                  </a:txBody>
                  <a:tcPr marL="5528" marR="5528" marT="5528" marB="0" anchor="b">
                    <a:lnL>
                      <a:noFill/>
                    </a:lnL>
                    <a:lnR>
                      <a:noFill/>
                    </a:lnR>
                    <a:lnT>
                      <a:noFill/>
                    </a:lnT>
                    <a:lnB>
                      <a:noFill/>
                    </a:lnB>
                    <a:solidFill>
                      <a:schemeClr val="bg2">
                        <a:lumMod val="9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r>
              <a:tr h="660404">
                <a:tc>
                  <a:txBody>
                    <a:bodyPr/>
                    <a:lstStyle/>
                    <a:p>
                      <a:pPr algn="l" fontAlgn="b"/>
                      <a:r>
                        <a:rPr lang="es-MX" sz="1800" b="0" i="0" u="none" strike="noStrike" dirty="0">
                          <a:solidFill>
                            <a:srgbClr val="000000"/>
                          </a:solidFill>
                          <a:latin typeface="Calibri"/>
                        </a:rPr>
                        <a:t>CECYT Ecatepec (PM)</a:t>
                      </a:r>
                    </a:p>
                  </a:txBody>
                  <a:tcPr marL="5528" marR="5528" marT="5528" marB="0" anchor="b">
                    <a:lnL>
                      <a:noFill/>
                    </a:lnL>
                    <a:lnR>
                      <a:noFill/>
                    </a:lnR>
                    <a:lnT>
                      <a:noFill/>
                    </a:lnT>
                    <a:lnB>
                      <a:noFill/>
                    </a:lnB>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a:noFill/>
                    </a:lnB>
                  </a:tcPr>
                </a:tc>
                <a:tc>
                  <a:txBody>
                    <a:bodyPr/>
                    <a:lstStyle/>
                    <a:p>
                      <a:pPr algn="ctr"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tcPr>
                </a:tc>
                <a:tc gridSpan="4">
                  <a:txBody>
                    <a:bodyPr/>
                    <a:lstStyle/>
                    <a:p>
                      <a:pPr algn="l" fontAlgn="b"/>
                      <a:r>
                        <a:rPr lang="en-US" sz="1800" b="0" i="0" u="none" strike="noStrike" dirty="0">
                          <a:solidFill>
                            <a:srgbClr val="000000"/>
                          </a:solidFill>
                          <a:latin typeface="Calibri"/>
                        </a:rPr>
                        <a:t>Easier; can use it to </a:t>
                      </a:r>
                      <a:r>
                        <a:rPr lang="en-US" sz="1800" b="0" i="0" u="none" strike="noStrike" dirty="0" smtClean="0">
                          <a:solidFill>
                            <a:srgbClr val="000000"/>
                          </a:solidFill>
                          <a:latin typeface="Calibri"/>
                        </a:rPr>
                        <a:t>learn </a:t>
                      </a:r>
                      <a:r>
                        <a:rPr lang="en-US" sz="1800" b="0" i="0" u="none" strike="noStrike" dirty="0">
                          <a:solidFill>
                            <a:srgbClr val="000000"/>
                          </a:solidFill>
                          <a:latin typeface="Calibri"/>
                        </a:rPr>
                        <a:t>vocabulary and </a:t>
                      </a:r>
                      <a:r>
                        <a:rPr lang="en-US" sz="1800" b="0" i="0" u="none" strike="noStrike" dirty="0" smtClean="0">
                          <a:solidFill>
                            <a:srgbClr val="000000"/>
                          </a:solidFill>
                          <a:latin typeface="Calibri"/>
                        </a:rPr>
                        <a:t>practice </a:t>
                      </a:r>
                      <a:r>
                        <a:rPr lang="en-US" sz="1800" b="0" i="0" u="none" strike="noStrike" dirty="0">
                          <a:solidFill>
                            <a:srgbClr val="000000"/>
                          </a:solidFill>
                          <a:latin typeface="Calibri"/>
                        </a:rPr>
                        <a:t>your listening</a:t>
                      </a:r>
                    </a:p>
                  </a:txBody>
                  <a:tcPr marL="5528" marR="5528" marT="5528" marB="0" anchor="b">
                    <a:lnL>
                      <a:noFill/>
                    </a:lnL>
                    <a:lnR>
                      <a:noFill/>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r>
              <a:tr h="660404">
                <a:tc>
                  <a:txBody>
                    <a:bodyPr/>
                    <a:lstStyle/>
                    <a:p>
                      <a:pPr algn="l" fontAlgn="b"/>
                      <a:r>
                        <a:rPr lang="es-MX" sz="1800" b="0" i="0" u="none" strike="noStrike" dirty="0" smtClean="0">
                          <a:solidFill>
                            <a:srgbClr val="000000"/>
                          </a:solidFill>
                          <a:latin typeface="Calibri"/>
                        </a:rPr>
                        <a:t>CECYTEM Tecámac</a:t>
                      </a:r>
                      <a:endParaRPr lang="es-MX" sz="1800" b="0" i="0" u="none" strike="noStrike" dirty="0">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a:noFill/>
                    </a:lnB>
                    <a:solidFill>
                      <a:schemeClr val="bg2">
                        <a:lumMod val="90000"/>
                      </a:schemeClr>
                    </a:solidFill>
                  </a:tcPr>
                </a:tc>
                <a:tc>
                  <a:txBody>
                    <a:bodyPr/>
                    <a:lstStyle/>
                    <a:p>
                      <a:pPr algn="ctr" fontAlgn="b"/>
                      <a:endParaRPr lang="es-MX" sz="1800" b="0" i="0" u="none" strike="noStrike">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c gridSpan="5">
                  <a:txBody>
                    <a:bodyPr/>
                    <a:lstStyle/>
                    <a:p>
                      <a:pPr algn="l" fontAlgn="b"/>
                      <a:r>
                        <a:rPr lang="en-US" sz="1800" b="0" i="0" u="none" strike="noStrike" dirty="0">
                          <a:solidFill>
                            <a:srgbClr val="000000"/>
                          </a:solidFill>
                          <a:latin typeface="Calibri"/>
                        </a:rPr>
                        <a:t>Can use it to learn pronunciation; it's easier, more fun and more didactic</a:t>
                      </a:r>
                    </a:p>
                  </a:txBody>
                  <a:tcPr marL="5528" marR="5528" marT="5528" marB="0" anchor="b">
                    <a:lnL>
                      <a:noFill/>
                    </a:lnL>
                    <a:lnR>
                      <a:noFill/>
                    </a:lnR>
                    <a:lnT>
                      <a:noFill/>
                    </a:lnT>
                    <a:lnB>
                      <a:noFill/>
                    </a:lnB>
                    <a:solidFill>
                      <a:schemeClr val="bg2">
                        <a:lumMod val="9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660404">
                <a:tc>
                  <a:txBody>
                    <a:bodyPr/>
                    <a:lstStyle/>
                    <a:p>
                      <a:pPr algn="l" fontAlgn="b"/>
                      <a:r>
                        <a:rPr lang="es-MX" sz="1800" b="0" i="0" u="none" strike="noStrike" dirty="0">
                          <a:solidFill>
                            <a:srgbClr val="000000"/>
                          </a:solidFill>
                          <a:latin typeface="Calibri"/>
                        </a:rPr>
                        <a:t>Universidad </a:t>
                      </a:r>
                      <a:r>
                        <a:rPr lang="es-MX" sz="1800" b="0" i="0" u="none" strike="noStrike" dirty="0" smtClean="0">
                          <a:solidFill>
                            <a:srgbClr val="000000"/>
                          </a:solidFill>
                          <a:latin typeface="Calibri"/>
                        </a:rPr>
                        <a:t>ETAC Bach</a:t>
                      </a:r>
                      <a:endParaRPr lang="es-MX" sz="1800" b="0" i="0" u="none" strike="noStrike" dirty="0">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800" b="0" i="0" u="none" strike="noStrike">
                          <a:solidFill>
                            <a:srgbClr val="000000"/>
                          </a:solidFill>
                          <a:latin typeface="Calibri"/>
                        </a:rPr>
                        <a:t> </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gridSpan="3">
                  <a:txBody>
                    <a:bodyPr/>
                    <a:lstStyle/>
                    <a:p>
                      <a:pPr algn="l" fontAlgn="b"/>
                      <a:r>
                        <a:rPr lang="en-US" sz="1800" b="0" i="0" u="none" strike="noStrike" dirty="0">
                          <a:solidFill>
                            <a:srgbClr val="000000"/>
                          </a:solidFill>
                          <a:latin typeface="Calibri"/>
                        </a:rPr>
                        <a:t>Lots of content &amp; opportunities to </a:t>
                      </a:r>
                      <a:r>
                        <a:rPr lang="en-US" sz="1800" b="0" i="0" u="none" strike="noStrike" dirty="0" err="1">
                          <a:solidFill>
                            <a:srgbClr val="000000"/>
                          </a:solidFill>
                          <a:latin typeface="Calibri"/>
                        </a:rPr>
                        <a:t>practise</a:t>
                      </a:r>
                      <a:endParaRPr lang="en-US" sz="1800" b="0" i="0" u="none" strike="noStrike" dirty="0">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a:txBody>
                    <a:bodyPr/>
                    <a:lstStyle/>
                    <a:p>
                      <a:pPr algn="l" fontAlgn="b"/>
                      <a:r>
                        <a:rPr lang="es-MX" sz="1800" b="0" i="0" u="none" strike="noStrike" dirty="0">
                          <a:solidFill>
                            <a:srgbClr val="000000"/>
                          </a:solidFill>
                          <a:latin typeface="Calibri"/>
                        </a:rPr>
                        <a:t> </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800" b="0" i="0" u="none" strike="noStrike" dirty="0">
                          <a:solidFill>
                            <a:srgbClr val="000000"/>
                          </a:solidFill>
                          <a:latin typeface="Calibri"/>
                        </a:rPr>
                        <a:t> </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r>
              <a:tr h="660404">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800" b="1" i="0" u="none" strike="noStrike" dirty="0">
                          <a:solidFill>
                            <a:srgbClr val="000000"/>
                          </a:solidFill>
                          <a:latin typeface="Calibri"/>
                        </a:rPr>
                        <a:t>5</a:t>
                      </a: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800" b="1" i="0" u="none" strike="noStrike" dirty="0">
                          <a:solidFill>
                            <a:srgbClr val="000000"/>
                          </a:solidFill>
                          <a:latin typeface="Calibri"/>
                        </a:rPr>
                        <a:t>0</a:t>
                      </a: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dirty="0">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827585" y="404665"/>
          <a:ext cx="7776862" cy="5904654"/>
        </p:xfrm>
        <a:graphic>
          <a:graphicData uri="http://schemas.openxmlformats.org/drawingml/2006/table">
            <a:tbl>
              <a:tblPr/>
              <a:tblGrid>
                <a:gridCol w="4180395"/>
                <a:gridCol w="1526176"/>
                <a:gridCol w="2070291"/>
              </a:tblGrid>
              <a:tr h="652448">
                <a:tc gridSpan="3">
                  <a:txBody>
                    <a:bodyPr/>
                    <a:lstStyle/>
                    <a:p>
                      <a:pPr algn="l" fontAlgn="b"/>
                      <a:r>
                        <a:rPr lang="en-US" sz="2000" b="0" i="1" u="none" strike="noStrike" dirty="0">
                          <a:solidFill>
                            <a:srgbClr val="000000"/>
                          </a:solidFill>
                          <a:latin typeface="Calibri"/>
                        </a:rPr>
                        <a:t>4. Are you satisfied with the current use of technology in your English classes?</a:t>
                      </a:r>
                    </a:p>
                  </a:txBody>
                  <a:tcPr marL="9525" marR="9525" marT="9525" marB="0" anchor="b">
                    <a:lnL>
                      <a:noFill/>
                    </a:lnL>
                    <a:lnR>
                      <a:noFill/>
                    </a:lnR>
                    <a:lnT>
                      <a:noFill/>
                    </a:lnT>
                    <a:lnB>
                      <a:noFill/>
                    </a:lnB>
                  </a:tcPr>
                </a:tc>
                <a:tc hMerge="1">
                  <a:txBody>
                    <a:bodyPr/>
                    <a:lstStyle/>
                    <a:p>
                      <a:endParaRPr lang="es-MX"/>
                    </a:p>
                  </a:txBody>
                  <a:tcPr/>
                </a:tc>
                <a:tc hMerge="1">
                  <a:txBody>
                    <a:bodyPr/>
                    <a:lstStyle/>
                    <a:p>
                      <a:endParaRPr lang="es-MX"/>
                    </a:p>
                  </a:txBody>
                  <a:tcPr/>
                </a:tc>
              </a:tr>
              <a:tr h="652448">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685070">
                <a:tc>
                  <a:txBody>
                    <a:bodyPr/>
                    <a:lstStyle/>
                    <a:p>
                      <a:pPr algn="l" fontAlgn="b"/>
                      <a:r>
                        <a:rPr lang="es-MX" sz="2000" b="1"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2000" b="1" i="0" u="none" strike="noStrike" dirty="0">
                          <a:solidFill>
                            <a:srgbClr val="000000"/>
                          </a:solidFill>
                          <a:latin typeface="Calibri"/>
                        </a:rPr>
                        <a:t>Yes</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No</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2448">
                <a:tc>
                  <a:txBody>
                    <a:bodyPr/>
                    <a:lstStyle/>
                    <a:p>
                      <a:pPr algn="l" fontAlgn="b"/>
                      <a:r>
                        <a:rPr lang="es-MX" sz="2000" b="0" i="0" u="none" strike="noStrike" dirty="0">
                          <a:solidFill>
                            <a:srgbClr val="000000"/>
                          </a:solidFill>
                          <a:latin typeface="Calibri"/>
                        </a:rPr>
                        <a:t>Prepa 6 </a:t>
                      </a:r>
                      <a:r>
                        <a:rPr lang="es-MX" sz="2000" b="0" i="0" u="none" strike="noStrike" dirty="0" smtClean="0">
                          <a:solidFill>
                            <a:srgbClr val="000000"/>
                          </a:solidFill>
                          <a:latin typeface="Calibri"/>
                        </a:rPr>
                        <a:t>UNAM (AM)</a:t>
                      </a:r>
                      <a:endParaRPr lang="es-MX" sz="2000" b="0"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MX" sz="2000" b="0"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2000" b="0" i="0" u="none" strike="noStrike" dirty="0">
                          <a:solidFill>
                            <a:srgbClr val="000000"/>
                          </a:solidFill>
                          <a:latin typeface="Calibri"/>
                        </a:rPr>
                        <a:t>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652448">
                <a:tc>
                  <a:txBody>
                    <a:bodyPr/>
                    <a:lstStyle/>
                    <a:p>
                      <a:pPr algn="l"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(AM)</a:t>
                      </a:r>
                    </a:p>
                  </a:txBody>
                  <a:tcPr marL="9525" marR="9525" marT="9525" marB="0" anchor="b">
                    <a:lnL>
                      <a:noFill/>
                    </a:lnL>
                    <a:lnR>
                      <a:noFill/>
                    </a:lnR>
                    <a:lnT>
                      <a:noFill/>
                    </a:lnT>
                    <a:lnB>
                      <a:noFill/>
                    </a:lnB>
                    <a:solidFill>
                      <a:schemeClr val="bg2">
                        <a:lumMod val="90000"/>
                      </a:schemeClr>
                    </a:solidFill>
                  </a:tcPr>
                </a:tc>
                <a:tc>
                  <a:txBody>
                    <a:bodyPr/>
                    <a:lstStyle/>
                    <a:p>
                      <a:pPr algn="ctr"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ctr"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52448">
                <a:tc>
                  <a:txBody>
                    <a:bodyPr/>
                    <a:lstStyle/>
                    <a:p>
                      <a:pPr algn="l"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(PM)</a:t>
                      </a:r>
                    </a:p>
                  </a:txBody>
                  <a:tcPr marL="9525" marR="9525" marT="9525" marB="0" anchor="b">
                    <a:lnL>
                      <a:noFill/>
                    </a:lnL>
                    <a:lnR>
                      <a:noFill/>
                    </a:lnR>
                    <a:lnT>
                      <a:noFill/>
                    </a:lnT>
                    <a:lnB>
                      <a:noFill/>
                    </a:lnB>
                  </a:tcPr>
                </a:tc>
                <a:tc>
                  <a:txBody>
                    <a:bodyPr/>
                    <a:lstStyle/>
                    <a:p>
                      <a:pPr algn="ctr" fontAlgn="b"/>
                      <a:endParaRPr lang="es-MX" sz="20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ctr"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52448">
                <a:tc>
                  <a:txBody>
                    <a:bodyPr/>
                    <a:lstStyle/>
                    <a:p>
                      <a:pPr algn="l" fontAlgn="b"/>
                      <a:r>
                        <a:rPr lang="es-MX" sz="2000" b="0" i="0" u="none" strike="noStrike" dirty="0" smtClean="0">
                          <a:solidFill>
                            <a:srgbClr val="000000"/>
                          </a:solidFill>
                          <a:latin typeface="Calibri"/>
                        </a:rPr>
                        <a:t>CECYTEM Tecámac (AM)</a:t>
                      </a:r>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ctr"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ctr"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52448">
                <a:tc>
                  <a:txBody>
                    <a:bodyPr/>
                    <a:lstStyle/>
                    <a:p>
                      <a:pPr algn="l" fontAlgn="b"/>
                      <a:r>
                        <a:rPr lang="es-MX" sz="2000" b="0" i="0" u="none" strike="noStrike" dirty="0">
                          <a:solidFill>
                            <a:srgbClr val="000000"/>
                          </a:solidFill>
                          <a:latin typeface="Calibri"/>
                        </a:rPr>
                        <a:t>Universidad </a:t>
                      </a:r>
                      <a:r>
                        <a:rPr lang="es-MX" sz="2000" b="0" i="0" u="none" strike="noStrike" dirty="0" smtClean="0">
                          <a:solidFill>
                            <a:srgbClr val="000000"/>
                          </a:solidFill>
                          <a:latin typeface="Calibri"/>
                        </a:rPr>
                        <a:t>ETAC Bachillerato</a:t>
                      </a:r>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dirty="0">
                          <a:solidFill>
                            <a:srgbClr val="000000"/>
                          </a:solidFill>
                          <a:latin typeface="Calibri"/>
                        </a:rPr>
                        <a:t>1</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652448">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2000" b="1" i="0" u="none" strike="noStrike">
                          <a:solidFill>
                            <a:srgbClr val="000000"/>
                          </a:solidFill>
                          <a:latin typeface="Calibri"/>
                        </a:rPr>
                        <a:t>0</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2000" b="1" i="0" u="none" strike="noStrike" dirty="0">
                          <a:solidFill>
                            <a:srgbClr val="000000"/>
                          </a:solidFill>
                          <a:latin typeface="Calibri"/>
                        </a:rPr>
                        <a:t>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827584" y="332653"/>
          <a:ext cx="8064896" cy="6264698"/>
        </p:xfrm>
        <a:graphic>
          <a:graphicData uri="http://schemas.openxmlformats.org/drawingml/2006/table">
            <a:tbl>
              <a:tblPr/>
              <a:tblGrid>
                <a:gridCol w="5472608"/>
                <a:gridCol w="2592288"/>
              </a:tblGrid>
              <a:tr h="620267">
                <a:tc>
                  <a:txBody>
                    <a:bodyPr/>
                    <a:lstStyle/>
                    <a:p>
                      <a:pPr algn="l" fontAlgn="b"/>
                      <a:r>
                        <a:rPr lang="en-US" sz="2000" b="0" i="1" u="none" strike="noStrike" dirty="0">
                          <a:solidFill>
                            <a:srgbClr val="000000"/>
                          </a:solidFill>
                          <a:latin typeface="Calibri"/>
                        </a:rPr>
                        <a:t>5. How </a:t>
                      </a:r>
                      <a:r>
                        <a:rPr lang="en-US" sz="2000" b="0" i="1" u="none" strike="noStrike" dirty="0" smtClean="0">
                          <a:solidFill>
                            <a:srgbClr val="000000"/>
                          </a:solidFill>
                          <a:latin typeface="Calibri"/>
                        </a:rPr>
                        <a:t>could </a:t>
                      </a:r>
                      <a:r>
                        <a:rPr lang="en-US" sz="2000" b="0" i="1" u="none" strike="noStrike" dirty="0">
                          <a:solidFill>
                            <a:srgbClr val="000000"/>
                          </a:solidFill>
                          <a:latin typeface="Calibri"/>
                        </a:rPr>
                        <a:t>your teachers improve their classes?</a:t>
                      </a:r>
                    </a:p>
                  </a:txBody>
                  <a:tcPr marL="9525" marR="9525" marT="9525" marB="0" anchor="b">
                    <a:lnL>
                      <a:noFill/>
                    </a:lnL>
                    <a:lnR>
                      <a:noFill/>
                    </a:lnR>
                    <a:lnT>
                      <a:noFill/>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tcPr>
                </a:tc>
              </a:tr>
              <a:tr h="620267">
                <a:tc>
                  <a:txBody>
                    <a:bodyPr/>
                    <a:lstStyle/>
                    <a:p>
                      <a:pPr algn="l" fontAlgn="b"/>
                      <a:endParaRPr lang="es-MX" sz="2000" b="0" i="1"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620267">
                <a:tc>
                  <a:txBody>
                    <a:bodyPr/>
                    <a:lstStyle/>
                    <a:p>
                      <a:pPr algn="l" fontAlgn="b"/>
                      <a:r>
                        <a:rPr lang="es-MX" sz="2000" b="0" i="0" u="none" strike="noStrike">
                          <a:solidFill>
                            <a:srgbClr val="000000"/>
                          </a:solidFill>
                          <a:latin typeface="Calibri"/>
                        </a:rPr>
                        <a:t>More speaking in class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2000" b="0" i="0" u="none" strike="noStrike" dirty="0">
                          <a:solidFill>
                            <a:srgbClr val="000000"/>
                          </a:solidFill>
                          <a:latin typeface="Calibri"/>
                        </a:rPr>
                        <a:t>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620267">
                <a:tc>
                  <a:txBody>
                    <a:bodyPr/>
                    <a:lstStyle/>
                    <a:p>
                      <a:pPr algn="l" fontAlgn="b"/>
                      <a:r>
                        <a:rPr lang="en-US" sz="2000" b="0" i="0" u="none" strike="noStrike" dirty="0">
                          <a:solidFill>
                            <a:srgbClr val="000000"/>
                          </a:solidFill>
                          <a:latin typeface="Calibri"/>
                        </a:rPr>
                        <a:t>More interaction between the students</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3</a:t>
                      </a:r>
                    </a:p>
                  </a:txBody>
                  <a:tcPr marL="9525" marR="9525" marT="9525" marB="0" anchor="b">
                    <a:lnL>
                      <a:noFill/>
                    </a:lnL>
                    <a:lnR>
                      <a:noFill/>
                    </a:lnR>
                    <a:lnT>
                      <a:noFill/>
                    </a:lnT>
                    <a:lnB>
                      <a:noFill/>
                    </a:lnB>
                    <a:solidFill>
                      <a:schemeClr val="bg2">
                        <a:lumMod val="90000"/>
                      </a:schemeClr>
                    </a:solidFill>
                  </a:tcPr>
                </a:tc>
              </a:tr>
              <a:tr h="620267">
                <a:tc>
                  <a:txBody>
                    <a:bodyPr/>
                    <a:lstStyle/>
                    <a:p>
                      <a:pPr algn="l" fontAlgn="b"/>
                      <a:r>
                        <a:rPr lang="en-US" sz="2000" b="0" i="0" u="none" strike="noStrike">
                          <a:solidFill>
                            <a:srgbClr val="000000"/>
                          </a:solidFill>
                          <a:latin typeface="Calibri"/>
                        </a:rPr>
                        <a:t>Use more technology in the language classroom</a:t>
                      </a:r>
                    </a:p>
                  </a:txBody>
                  <a:tcPr marL="9525" marR="9525" marT="9525" marB="0" anchor="b">
                    <a:lnL>
                      <a:noFill/>
                    </a:lnL>
                    <a:lnR>
                      <a:noFill/>
                    </a:lnR>
                    <a:lnT>
                      <a:noFill/>
                    </a:lnT>
                    <a:lnB>
                      <a:noFill/>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20267">
                <a:tc>
                  <a:txBody>
                    <a:bodyPr/>
                    <a:lstStyle/>
                    <a:p>
                      <a:pPr algn="l" fontAlgn="b"/>
                      <a:r>
                        <a:rPr lang="en-US" sz="2000" b="0" i="0" u="none" strike="noStrike" dirty="0">
                          <a:solidFill>
                            <a:srgbClr val="000000"/>
                          </a:solidFill>
                          <a:latin typeface="Calibri"/>
                        </a:rPr>
                        <a:t>Use more technology for homework</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20267">
                <a:tc>
                  <a:txBody>
                    <a:bodyPr/>
                    <a:lstStyle/>
                    <a:p>
                      <a:pPr algn="l" fontAlgn="b"/>
                      <a:r>
                        <a:rPr lang="es-MX" sz="2000" b="0" i="0" u="none" strike="noStrike">
                          <a:solidFill>
                            <a:srgbClr val="000000"/>
                          </a:solidFill>
                          <a:latin typeface="Calibri"/>
                        </a:rPr>
                        <a:t>More games in class</a:t>
                      </a:r>
                    </a:p>
                  </a:txBody>
                  <a:tcPr marL="9525" marR="9525" marT="9525" marB="0" anchor="b">
                    <a:lnL>
                      <a:noFill/>
                    </a:lnL>
                    <a:lnR>
                      <a:noFill/>
                    </a:lnR>
                    <a:lnT>
                      <a:noFill/>
                    </a:lnT>
                    <a:lnB>
                      <a:noFill/>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20267">
                <a:tc>
                  <a:txBody>
                    <a:bodyPr/>
                    <a:lstStyle/>
                    <a:p>
                      <a:pPr algn="l" fontAlgn="b"/>
                      <a:r>
                        <a:rPr lang="es-MX" sz="2000" b="0" i="0" u="none" strike="noStrike">
                          <a:solidFill>
                            <a:srgbClr val="000000"/>
                          </a:solidFill>
                          <a:latin typeface="Calibri"/>
                        </a:rPr>
                        <a:t>More class hours</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51281">
                <a:tc>
                  <a:txBody>
                    <a:bodyPr/>
                    <a:lstStyle/>
                    <a:p>
                      <a:pPr algn="l" fontAlgn="b"/>
                      <a:r>
                        <a:rPr lang="es-MX" sz="2000" b="0" i="0" u="none" strike="noStrike">
                          <a:solidFill>
                            <a:srgbClr val="000000"/>
                          </a:solidFill>
                          <a:latin typeface="Calibri"/>
                        </a:rPr>
                        <a:t>More listening</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651281">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827584" y="404662"/>
          <a:ext cx="8136904" cy="6048676"/>
        </p:xfrm>
        <a:graphic>
          <a:graphicData uri="http://schemas.openxmlformats.org/drawingml/2006/table">
            <a:tbl>
              <a:tblPr/>
              <a:tblGrid>
                <a:gridCol w="4373933"/>
                <a:gridCol w="1596833"/>
                <a:gridCol w="2166138"/>
              </a:tblGrid>
              <a:tr h="664690">
                <a:tc gridSpan="3">
                  <a:txBody>
                    <a:bodyPr/>
                    <a:lstStyle/>
                    <a:p>
                      <a:pPr algn="l" fontAlgn="b"/>
                      <a:r>
                        <a:rPr lang="en-US" sz="2000" b="0" i="1" u="none" strike="noStrike" dirty="0">
                          <a:solidFill>
                            <a:srgbClr val="000000"/>
                          </a:solidFill>
                          <a:latin typeface="Calibri"/>
                        </a:rPr>
                        <a:t>6. In your opinion, approximately what % of students your age have internet access in Mexico?</a:t>
                      </a:r>
                    </a:p>
                  </a:txBody>
                  <a:tcPr marL="9525" marR="9525" marT="9525" marB="0" anchor="b">
                    <a:lnL>
                      <a:noFill/>
                    </a:lnL>
                    <a:lnR>
                      <a:noFill/>
                    </a:lnR>
                    <a:lnT>
                      <a:noFill/>
                    </a:lnT>
                    <a:lnB>
                      <a:noFill/>
                    </a:lnB>
                  </a:tcPr>
                </a:tc>
                <a:tc hMerge="1">
                  <a:txBody>
                    <a:bodyPr/>
                    <a:lstStyle/>
                    <a:p>
                      <a:endParaRPr lang="es-MX"/>
                    </a:p>
                  </a:txBody>
                  <a:tcPr/>
                </a:tc>
                <a:tc hMerge="1">
                  <a:txBody>
                    <a:bodyPr/>
                    <a:lstStyle/>
                    <a:p>
                      <a:endParaRPr lang="es-MX"/>
                    </a:p>
                  </a:txBody>
                  <a:tcPr/>
                </a:tc>
              </a:tr>
              <a:tr h="664690">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a:noFill/>
                    </a:lnB>
                  </a:tcPr>
                </a:tc>
              </a:tr>
              <a:tr h="664690">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a:solidFill>
                            <a:srgbClr val="000000"/>
                          </a:solidFill>
                          <a:latin typeface="Calibri"/>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a:noFill/>
                    </a:lnB>
                  </a:tcPr>
                </a:tc>
              </a:tr>
              <a:tr h="664690">
                <a:tc>
                  <a:txBody>
                    <a:bodyPr/>
                    <a:lstStyle/>
                    <a:p>
                      <a:pPr algn="l" fontAlgn="b"/>
                      <a:r>
                        <a:rPr lang="es-MX" sz="2000" b="0" i="0" u="none" strike="noStrike" dirty="0">
                          <a:solidFill>
                            <a:srgbClr val="000000"/>
                          </a:solidFill>
                          <a:latin typeface="Calibri"/>
                        </a:rPr>
                        <a:t>Prepa 6 </a:t>
                      </a:r>
                      <a:r>
                        <a:rPr lang="es-MX" sz="2000" b="0" i="0" u="none" strike="noStrike" dirty="0" smtClean="0">
                          <a:solidFill>
                            <a:srgbClr val="000000"/>
                          </a:solidFill>
                          <a:latin typeface="Calibri"/>
                        </a:rPr>
                        <a:t>UNAM (AM)</a:t>
                      </a:r>
                      <a:endParaRPr lang="es-MX" sz="20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dirty="0">
                          <a:solidFill>
                            <a:srgbClr val="000000"/>
                          </a:solidFill>
                          <a:latin typeface="Calibri"/>
                        </a:rPr>
                        <a:t>25</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a:noFill/>
                    </a:lnB>
                  </a:tcPr>
                </a:tc>
              </a:tr>
              <a:tr h="664690">
                <a:tc>
                  <a:txBody>
                    <a:bodyPr/>
                    <a:lstStyle/>
                    <a:p>
                      <a:pPr algn="l" fontAlgn="b"/>
                      <a:r>
                        <a:rPr lang="es-MX" sz="2000" b="0" i="0" u="none" strike="noStrike" dirty="0">
                          <a:solidFill>
                            <a:schemeClr val="tx1"/>
                          </a:solidFill>
                          <a:latin typeface="Calibri"/>
                        </a:rPr>
                        <a:t>CECYT </a:t>
                      </a:r>
                      <a:r>
                        <a:rPr lang="es-MX" sz="2000" b="0" i="0" u="none" strike="noStrike" dirty="0" smtClean="0">
                          <a:solidFill>
                            <a:schemeClr val="tx1"/>
                          </a:solidFill>
                          <a:latin typeface="Calibri"/>
                        </a:rPr>
                        <a:t># 3 Ecatepec </a:t>
                      </a:r>
                      <a:r>
                        <a:rPr lang="es-MX" sz="2000" b="0" i="0" u="none" strike="noStrike" dirty="0">
                          <a:solidFill>
                            <a:schemeClr val="tx1"/>
                          </a:solidFill>
                          <a:latin typeface="Calibri"/>
                        </a:rPr>
                        <a:t>(AM)</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a:solidFill>
                            <a:schemeClr val="tx1"/>
                          </a:solidFill>
                          <a:latin typeface="Calibri"/>
                        </a:rPr>
                        <a:t>60</a:t>
                      </a:r>
                    </a:p>
                  </a:txBody>
                  <a:tcPr marL="9525" marR="9525" marT="9525" marB="0" anchor="b">
                    <a:lnL>
                      <a:noFill/>
                    </a:lnL>
                    <a:lnR>
                      <a:noFill/>
                    </a:lnR>
                    <a:lnT>
                      <a:noFill/>
                    </a:lnT>
                    <a:lnB>
                      <a:noFill/>
                    </a:lnB>
                    <a:solidFill>
                      <a:schemeClr val="bg2">
                        <a:lumMod val="90000"/>
                      </a:schemeClr>
                    </a:solidFill>
                  </a:tcPr>
                </a:tc>
                <a:tc>
                  <a:txBody>
                    <a:bodyPr/>
                    <a:lstStyle/>
                    <a:p>
                      <a:pPr algn="l" fontAlgn="b"/>
                      <a:endParaRPr lang="es-MX" sz="2000" b="0" i="0" u="none" strike="noStrike" dirty="0">
                        <a:solidFill>
                          <a:schemeClr val="tx1"/>
                        </a:solidFill>
                        <a:latin typeface="Calibri"/>
                      </a:endParaRPr>
                    </a:p>
                  </a:txBody>
                  <a:tcPr marL="9525" marR="9525" marT="9525" marB="0" anchor="b">
                    <a:lnL>
                      <a:noFill/>
                    </a:lnL>
                    <a:lnR>
                      <a:noFill/>
                    </a:lnR>
                    <a:lnT>
                      <a:noFill/>
                    </a:lnT>
                    <a:lnB>
                      <a:noFill/>
                    </a:lnB>
                    <a:noFill/>
                  </a:tcPr>
                </a:tc>
              </a:tr>
              <a:tr h="664690">
                <a:tc>
                  <a:txBody>
                    <a:bodyPr/>
                    <a:lstStyle/>
                    <a:p>
                      <a:pPr algn="l"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(PM)</a:t>
                      </a:r>
                    </a:p>
                  </a:txBody>
                  <a:tcPr marL="9525" marR="9525" marT="9525" marB="0" anchor="b">
                    <a:lnL>
                      <a:noFill/>
                    </a:lnL>
                    <a:lnR>
                      <a:noFill/>
                    </a:lnR>
                    <a:lnT>
                      <a:noFill/>
                    </a:lnT>
                    <a:lnB>
                      <a:noFill/>
                    </a:lnB>
                  </a:tcPr>
                </a:tc>
                <a:tc>
                  <a:txBody>
                    <a:bodyPr/>
                    <a:lstStyle/>
                    <a:p>
                      <a:pPr algn="r" fontAlgn="b"/>
                      <a:r>
                        <a:rPr lang="es-MX" sz="2000" b="0" i="0" u="none" strike="noStrike">
                          <a:solidFill>
                            <a:srgbClr val="000000"/>
                          </a:solidFill>
                          <a:latin typeface="Calibri"/>
                        </a:rPr>
                        <a:t>80</a:t>
                      </a:r>
                    </a:p>
                  </a:txBody>
                  <a:tcPr marL="9525" marR="9525" marT="9525" marB="0" anchor="b">
                    <a:lnL>
                      <a:noFill/>
                    </a:lnL>
                    <a:lnR>
                      <a:noFill/>
                    </a:lnR>
                    <a:lnT>
                      <a:noFill/>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tcPr>
                </a:tc>
              </a:tr>
              <a:tr h="664690">
                <a:tc>
                  <a:txBody>
                    <a:bodyPr/>
                    <a:lstStyle/>
                    <a:p>
                      <a:pPr algn="l" fontAlgn="b"/>
                      <a:r>
                        <a:rPr lang="es-MX" sz="2000" b="0" i="0" u="none" strike="noStrike" dirty="0" smtClean="0">
                          <a:solidFill>
                            <a:srgbClr val="000000"/>
                          </a:solidFill>
                          <a:latin typeface="Calibri"/>
                        </a:rPr>
                        <a:t>CECYTEM Tecámac (AM)</a:t>
                      </a:r>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a:solidFill>
                            <a:srgbClr val="000000"/>
                          </a:solidFill>
                          <a:latin typeface="Calibri"/>
                        </a:rPr>
                        <a:t>80</a:t>
                      </a:r>
                    </a:p>
                  </a:txBody>
                  <a:tcPr marL="9525" marR="9525" marT="9525" marB="0" anchor="b">
                    <a:lnL>
                      <a:noFill/>
                    </a:lnL>
                    <a:lnR>
                      <a:noFill/>
                    </a:lnR>
                    <a:lnT>
                      <a:noFill/>
                    </a:lnT>
                    <a:lnB>
                      <a:noFill/>
                    </a:lnB>
                    <a:solidFill>
                      <a:schemeClr val="bg2">
                        <a:lumMod val="90000"/>
                      </a:schemeClr>
                    </a:solidFill>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noFill/>
                  </a:tcPr>
                </a:tc>
              </a:tr>
              <a:tr h="697923">
                <a:tc>
                  <a:txBody>
                    <a:bodyPr/>
                    <a:lstStyle/>
                    <a:p>
                      <a:pPr algn="l" fontAlgn="b"/>
                      <a:r>
                        <a:rPr lang="es-MX" sz="2000" b="0" i="0" u="none" strike="noStrike" dirty="0">
                          <a:solidFill>
                            <a:srgbClr val="000000"/>
                          </a:solidFill>
                          <a:latin typeface="Calibri"/>
                        </a:rPr>
                        <a:t>Universidad </a:t>
                      </a:r>
                      <a:r>
                        <a:rPr lang="es-MX" sz="2000" b="0" i="0" u="none" strike="noStrike" dirty="0" smtClean="0">
                          <a:solidFill>
                            <a:srgbClr val="000000"/>
                          </a:solidFill>
                          <a:latin typeface="Calibri"/>
                        </a:rPr>
                        <a:t>ETAC Bachillerato</a:t>
                      </a:r>
                      <a:endParaRPr lang="es-MX" sz="2000" b="0" i="0" u="none" strike="noStrike" dirty="0">
                        <a:solidFill>
                          <a:srgbClr val="000000"/>
                        </a:solidFill>
                        <a:latin typeface="Calibri"/>
                      </a:endParaRP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s-MX" sz="2000" b="0" i="0" u="none" strike="noStrike">
                          <a:solidFill>
                            <a:srgbClr val="000000"/>
                          </a:solidFill>
                          <a:latin typeface="Calibri"/>
                        </a:rPr>
                        <a:t>85</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a:noFill/>
                    </a:lnB>
                  </a:tcPr>
                </a:tc>
              </a:tr>
              <a:tr h="697923">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noAutofit/>
          </a:bodyPr>
          <a:lstStyle/>
          <a:p>
            <a:r>
              <a:rPr lang="es-MX" sz="4400" b="1" dirty="0" smtClean="0">
                <a:solidFill>
                  <a:schemeClr val="tx1"/>
                </a:solidFill>
              </a:rPr>
              <a:t>Revolutionary teaching, Independent learning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5495925"/>
            <a:ext cx="7772400" cy="1362075"/>
          </a:xfrm>
        </p:spPr>
        <p:txBody>
          <a:bodyPr/>
          <a:lstStyle/>
          <a:p>
            <a:r>
              <a:rPr lang="es-MX" dirty="0" smtClean="0"/>
              <a:t>Prepa 6 unam (AM)</a:t>
            </a:r>
            <a:endParaRPr lang="es-MX" dirty="0"/>
          </a:p>
        </p:txBody>
      </p:sp>
      <p:sp>
        <p:nvSpPr>
          <p:cNvPr id="3" name="2 Marcador de texto"/>
          <p:cNvSpPr>
            <a:spLocks noGrp="1"/>
          </p:cNvSpPr>
          <p:nvPr>
            <p:ph type="body" idx="1"/>
          </p:nvPr>
        </p:nvSpPr>
        <p:spPr>
          <a:xfrm>
            <a:off x="722313" y="3645024"/>
            <a:ext cx="7772400" cy="1500187"/>
          </a:xfrm>
        </p:spPr>
        <p:txBody>
          <a:bodyPr>
            <a:noAutofit/>
          </a:bodyPr>
          <a:lstStyle/>
          <a:p>
            <a:r>
              <a:rPr lang="en-US" i="1" dirty="0" smtClean="0">
                <a:solidFill>
                  <a:schemeClr val="tx1"/>
                </a:solidFill>
              </a:rPr>
              <a:t>The teachers who say that it isn’t possible to use technology in the classroom should ask their schools to buy technology from funding and introduce it. It is not good enough to give up.</a:t>
            </a:r>
            <a:endParaRPr lang="es-MX" i="1" dirty="0" smtClean="0">
              <a:solidFill>
                <a:schemeClr val="tx1"/>
              </a:solidFill>
            </a:endParaRPr>
          </a:p>
          <a:p>
            <a:r>
              <a:rPr lang="en-US" i="1" dirty="0" smtClean="0">
                <a:solidFill>
                  <a:schemeClr val="tx1"/>
                </a:solidFill>
              </a:rPr>
              <a:t> </a:t>
            </a:r>
            <a:endParaRPr lang="es-MX" i="1" dirty="0" smtClean="0">
              <a:solidFill>
                <a:schemeClr val="tx1"/>
              </a:solidFill>
            </a:endParaRPr>
          </a:p>
          <a:p>
            <a:r>
              <a:rPr lang="en-US" i="1" dirty="0" smtClean="0">
                <a:solidFill>
                  <a:schemeClr val="tx1"/>
                </a:solidFill>
              </a:rPr>
              <a:t>If you leave high school and you can’t use technology you’re at a disadvantage</a:t>
            </a:r>
            <a:endParaRPr lang="es-MX" i="1" dirty="0" smtClean="0">
              <a:solidFill>
                <a:schemeClr val="tx1"/>
              </a:solidFill>
            </a:endParaRPr>
          </a:p>
          <a:p>
            <a:r>
              <a:rPr lang="en-US" i="1" dirty="0" smtClean="0">
                <a:solidFill>
                  <a:schemeClr val="tx1"/>
                </a:solidFill>
              </a:rPr>
              <a:t> </a:t>
            </a:r>
            <a:endParaRPr lang="es-MX" i="1" dirty="0" smtClean="0">
              <a:solidFill>
                <a:schemeClr val="tx1"/>
              </a:solidFill>
            </a:endParaRPr>
          </a:p>
          <a:p>
            <a:r>
              <a:rPr lang="en-US" i="1" dirty="0" smtClean="0">
                <a:solidFill>
                  <a:schemeClr val="tx1"/>
                </a:solidFill>
              </a:rPr>
              <a:t>Everybody in Mexico should have access to technology</a:t>
            </a:r>
            <a:endParaRPr lang="es-MX" i="1" dirty="0" smtClean="0">
              <a:solidFill>
                <a:schemeClr val="tx1"/>
              </a:solidFill>
            </a:endParaRPr>
          </a:p>
          <a:p>
            <a:endParaRPr lang="es-MX" dirty="0"/>
          </a:p>
        </p:txBody>
      </p:sp>
      <p:sp>
        <p:nvSpPr>
          <p:cNvPr id="5" name="4 Sol"/>
          <p:cNvSpPr/>
          <p:nvPr/>
        </p:nvSpPr>
        <p:spPr>
          <a:xfrm>
            <a:off x="7164288" y="404664"/>
            <a:ext cx="914400" cy="914400"/>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6" name="5 Nube"/>
          <p:cNvSpPr/>
          <p:nvPr/>
        </p:nvSpPr>
        <p:spPr>
          <a:xfrm>
            <a:off x="6804248" y="861864"/>
            <a:ext cx="914400" cy="9144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5495925"/>
            <a:ext cx="7772400" cy="1362075"/>
          </a:xfrm>
        </p:spPr>
        <p:txBody>
          <a:bodyPr/>
          <a:lstStyle/>
          <a:p>
            <a:r>
              <a:rPr lang="es-MX" dirty="0" smtClean="0"/>
              <a:t>Cecyt # 3 ecatepec (AM)</a:t>
            </a:r>
            <a:endParaRPr lang="es-MX" dirty="0"/>
          </a:p>
        </p:txBody>
      </p:sp>
      <p:sp>
        <p:nvSpPr>
          <p:cNvPr id="3" name="2 Marcador de texto"/>
          <p:cNvSpPr>
            <a:spLocks noGrp="1"/>
          </p:cNvSpPr>
          <p:nvPr>
            <p:ph type="body" idx="1"/>
          </p:nvPr>
        </p:nvSpPr>
        <p:spPr>
          <a:xfrm>
            <a:off x="722313" y="3573016"/>
            <a:ext cx="7772400" cy="1500187"/>
          </a:xfrm>
        </p:spPr>
        <p:txBody>
          <a:bodyPr>
            <a:noAutofit/>
          </a:bodyPr>
          <a:lstStyle/>
          <a:p>
            <a:r>
              <a:rPr lang="en-US" sz="3200" i="1" dirty="0" smtClean="0">
                <a:solidFill>
                  <a:schemeClr val="tx1"/>
                </a:solidFill>
              </a:rPr>
              <a:t>Teachers are afraid educational technology might be a distraction but if you restrict the use of the internet you can use it for the classroom.</a:t>
            </a:r>
            <a:endParaRPr lang="es-MX" sz="3200" i="1" dirty="0" smtClean="0">
              <a:solidFill>
                <a:schemeClr val="tx1"/>
              </a:solidFill>
            </a:endParaRPr>
          </a:p>
          <a:p>
            <a:endParaRPr lang="es-MX" sz="3200" dirty="0"/>
          </a:p>
        </p:txBody>
      </p:sp>
      <p:sp>
        <p:nvSpPr>
          <p:cNvPr id="4" name="3 Sol"/>
          <p:cNvSpPr/>
          <p:nvPr/>
        </p:nvSpPr>
        <p:spPr>
          <a:xfrm>
            <a:off x="7308304" y="620688"/>
            <a:ext cx="914400" cy="914400"/>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5" name="4 Nube"/>
          <p:cNvSpPr/>
          <p:nvPr/>
        </p:nvSpPr>
        <p:spPr>
          <a:xfrm>
            <a:off x="6851104" y="1077888"/>
            <a:ext cx="914400" cy="9144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5495925"/>
            <a:ext cx="7772400" cy="1362075"/>
          </a:xfrm>
        </p:spPr>
        <p:txBody>
          <a:bodyPr/>
          <a:lstStyle/>
          <a:p>
            <a:r>
              <a:rPr lang="es-MX" dirty="0" smtClean="0"/>
              <a:t>Universidad etac</a:t>
            </a:r>
            <a:endParaRPr lang="es-MX" dirty="0"/>
          </a:p>
        </p:txBody>
      </p:sp>
      <p:sp>
        <p:nvSpPr>
          <p:cNvPr id="3" name="2 Marcador de texto"/>
          <p:cNvSpPr>
            <a:spLocks noGrp="1"/>
          </p:cNvSpPr>
          <p:nvPr>
            <p:ph type="body" idx="1"/>
          </p:nvPr>
        </p:nvSpPr>
        <p:spPr/>
        <p:txBody>
          <a:bodyPr>
            <a:normAutofit/>
          </a:bodyPr>
          <a:lstStyle/>
          <a:p>
            <a:r>
              <a:rPr lang="en-US" sz="3200" i="1" dirty="0" smtClean="0">
                <a:solidFill>
                  <a:schemeClr val="tx1"/>
                </a:solidFill>
              </a:rPr>
              <a:t>¡</a:t>
            </a:r>
            <a:r>
              <a:rPr lang="en-US" sz="3200" i="1" dirty="0" err="1" smtClean="0">
                <a:solidFill>
                  <a:schemeClr val="tx1"/>
                </a:solidFill>
              </a:rPr>
              <a:t>Que</a:t>
            </a:r>
            <a:r>
              <a:rPr lang="en-US" sz="3200" i="1" dirty="0" smtClean="0">
                <a:solidFill>
                  <a:schemeClr val="tx1"/>
                </a:solidFill>
              </a:rPr>
              <a:t> se </a:t>
            </a:r>
            <a:r>
              <a:rPr lang="en-US" sz="3200" i="1" dirty="0" err="1" smtClean="0">
                <a:solidFill>
                  <a:schemeClr val="tx1"/>
                </a:solidFill>
              </a:rPr>
              <a:t>informen</a:t>
            </a:r>
            <a:r>
              <a:rPr lang="en-US" sz="3200" i="1" dirty="0" smtClean="0">
                <a:solidFill>
                  <a:schemeClr val="tx1"/>
                </a:solidFill>
              </a:rPr>
              <a:t>!</a:t>
            </a:r>
            <a:endParaRPr lang="es-MX" sz="3200" i="1" dirty="0">
              <a:solidFill>
                <a:schemeClr val="tx1"/>
              </a:solidFill>
            </a:endParaRPr>
          </a:p>
        </p:txBody>
      </p:sp>
      <p:sp>
        <p:nvSpPr>
          <p:cNvPr id="4" name="3 Sol"/>
          <p:cNvSpPr/>
          <p:nvPr/>
        </p:nvSpPr>
        <p:spPr>
          <a:xfrm>
            <a:off x="7308304" y="476672"/>
            <a:ext cx="914400" cy="914400"/>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5" name="4 Nube"/>
          <p:cNvSpPr/>
          <p:nvPr/>
        </p:nvSpPr>
        <p:spPr>
          <a:xfrm>
            <a:off x="7020272" y="933872"/>
            <a:ext cx="914400" cy="9144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5495925"/>
            <a:ext cx="7772400" cy="1362075"/>
          </a:xfrm>
        </p:spPr>
        <p:txBody>
          <a:bodyPr/>
          <a:lstStyle/>
          <a:p>
            <a:r>
              <a:rPr lang="es-MX" dirty="0" smtClean="0"/>
              <a:t>Cecytem tecámac (AM)</a:t>
            </a:r>
            <a:endParaRPr lang="es-MX" dirty="0"/>
          </a:p>
        </p:txBody>
      </p:sp>
      <p:sp>
        <p:nvSpPr>
          <p:cNvPr id="3" name="2 Marcador de texto"/>
          <p:cNvSpPr>
            <a:spLocks noGrp="1"/>
          </p:cNvSpPr>
          <p:nvPr>
            <p:ph type="body" idx="1"/>
          </p:nvPr>
        </p:nvSpPr>
        <p:spPr/>
        <p:txBody>
          <a:bodyPr/>
          <a:lstStyle/>
          <a:p>
            <a:r>
              <a:rPr lang="en-US" sz="3200" i="1" dirty="0" smtClean="0">
                <a:solidFill>
                  <a:schemeClr val="tx1"/>
                </a:solidFill>
              </a:rPr>
              <a:t>Ask students if they have access to internet before assuming they don’t.</a:t>
            </a:r>
            <a:endParaRPr lang="es-MX" sz="3200" i="1" dirty="0" smtClean="0">
              <a:solidFill>
                <a:schemeClr val="tx1"/>
              </a:solidFill>
            </a:endParaRPr>
          </a:p>
          <a:p>
            <a:endParaRPr lang="es-MX" dirty="0"/>
          </a:p>
        </p:txBody>
      </p:sp>
      <p:sp>
        <p:nvSpPr>
          <p:cNvPr id="4" name="3 Sol"/>
          <p:cNvSpPr/>
          <p:nvPr/>
        </p:nvSpPr>
        <p:spPr>
          <a:xfrm>
            <a:off x="7020272" y="620688"/>
            <a:ext cx="914400" cy="914400"/>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5" name="4 Nube"/>
          <p:cNvSpPr/>
          <p:nvPr/>
        </p:nvSpPr>
        <p:spPr>
          <a:xfrm>
            <a:off x="6563072" y="1077888"/>
            <a:ext cx="914400" cy="9144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5495925"/>
            <a:ext cx="7772400" cy="1362075"/>
          </a:xfrm>
        </p:spPr>
        <p:txBody>
          <a:bodyPr/>
          <a:lstStyle/>
          <a:p>
            <a:r>
              <a:rPr lang="es-MX" dirty="0" smtClean="0"/>
              <a:t>Cecyt #3 (Pm)</a:t>
            </a:r>
            <a:endParaRPr lang="es-MX" dirty="0"/>
          </a:p>
        </p:txBody>
      </p:sp>
      <p:sp>
        <p:nvSpPr>
          <p:cNvPr id="3" name="2 Marcador de texto"/>
          <p:cNvSpPr>
            <a:spLocks noGrp="1"/>
          </p:cNvSpPr>
          <p:nvPr>
            <p:ph type="body" idx="1"/>
          </p:nvPr>
        </p:nvSpPr>
        <p:spPr/>
        <p:txBody>
          <a:bodyPr>
            <a:normAutofit/>
          </a:bodyPr>
          <a:lstStyle/>
          <a:p>
            <a:r>
              <a:rPr lang="es-MX" sz="3200" i="1" dirty="0" smtClean="0">
                <a:solidFill>
                  <a:schemeClr val="tx1"/>
                </a:solidFill>
              </a:rPr>
              <a:t>Son pretextos.</a:t>
            </a:r>
          </a:p>
          <a:p>
            <a:endParaRPr lang="es-MX" sz="3200" i="1" dirty="0"/>
          </a:p>
        </p:txBody>
      </p:sp>
      <p:sp>
        <p:nvSpPr>
          <p:cNvPr id="4" name="3 Sol"/>
          <p:cNvSpPr/>
          <p:nvPr/>
        </p:nvSpPr>
        <p:spPr>
          <a:xfrm>
            <a:off x="7164288" y="620688"/>
            <a:ext cx="914400" cy="914400"/>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5" name="4 Nube"/>
          <p:cNvSpPr/>
          <p:nvPr/>
        </p:nvSpPr>
        <p:spPr>
          <a:xfrm>
            <a:off x="6707088" y="1074440"/>
            <a:ext cx="914400" cy="9144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95925"/>
            <a:ext cx="7772400" cy="1362075"/>
          </a:xfrm>
        </p:spPr>
        <p:txBody>
          <a:bodyPr>
            <a:normAutofit/>
          </a:bodyPr>
          <a:lstStyle/>
          <a:p>
            <a:r>
              <a:rPr lang="es-MX" sz="2800" dirty="0" smtClean="0">
                <a:solidFill>
                  <a:srgbClr val="FF1F53"/>
                </a:solidFill>
              </a:rPr>
              <a:t>N</a:t>
            </a:r>
            <a:r>
              <a:rPr lang="es-MX" sz="2800" dirty="0" smtClean="0"/>
              <a:t>egative ideas teachers use in order to avoid using educational technology</a:t>
            </a:r>
            <a:endParaRPr lang="es-MX" sz="2800" dirty="0"/>
          </a:p>
        </p:txBody>
      </p:sp>
      <p:sp>
        <p:nvSpPr>
          <p:cNvPr id="3" name="2 Marcador de texto"/>
          <p:cNvSpPr>
            <a:spLocks noGrp="1"/>
          </p:cNvSpPr>
          <p:nvPr>
            <p:ph type="body" idx="1"/>
          </p:nvPr>
        </p:nvSpPr>
        <p:spPr>
          <a:xfrm>
            <a:off x="722313" y="4941168"/>
            <a:ext cx="7772400" cy="1500187"/>
          </a:xfrm>
        </p:spPr>
        <p:txBody>
          <a:bodyPr>
            <a:noAutofit/>
          </a:bodyPr>
          <a:lstStyle/>
          <a:p>
            <a:r>
              <a:rPr lang="es-MX" sz="2400" i="1" dirty="0" smtClean="0">
                <a:solidFill>
                  <a:schemeClr val="tx1"/>
                </a:solidFill>
              </a:rPr>
              <a:t>High school students in Mexico </a:t>
            </a:r>
            <a:r>
              <a:rPr lang="es-MX" sz="2400" b="1" i="1" dirty="0" smtClean="0">
                <a:solidFill>
                  <a:schemeClr val="tx1"/>
                </a:solidFill>
              </a:rPr>
              <a:t>don’t</a:t>
            </a:r>
            <a:r>
              <a:rPr lang="es-MX" sz="2400" i="1" dirty="0" smtClean="0">
                <a:solidFill>
                  <a:schemeClr val="tx1"/>
                </a:solidFill>
              </a:rPr>
              <a:t> have access to the internet.</a:t>
            </a:r>
          </a:p>
          <a:p>
            <a:endParaRPr lang="es-MX" sz="2400" i="1" dirty="0" smtClean="0">
              <a:solidFill>
                <a:schemeClr val="tx1"/>
              </a:solidFill>
            </a:endParaRPr>
          </a:p>
          <a:p>
            <a:r>
              <a:rPr lang="es-MX" sz="2400" i="1" dirty="0" smtClean="0">
                <a:solidFill>
                  <a:schemeClr val="tx1"/>
                </a:solidFill>
              </a:rPr>
              <a:t>They </a:t>
            </a:r>
            <a:r>
              <a:rPr lang="es-MX" sz="2400" b="1" i="1" dirty="0" smtClean="0">
                <a:solidFill>
                  <a:schemeClr val="tx1"/>
                </a:solidFill>
              </a:rPr>
              <a:t>don’t</a:t>
            </a:r>
            <a:r>
              <a:rPr lang="es-MX" sz="2400" i="1" dirty="0" smtClean="0">
                <a:solidFill>
                  <a:schemeClr val="tx1"/>
                </a:solidFill>
              </a:rPr>
              <a:t> like working on their own.</a:t>
            </a:r>
          </a:p>
          <a:p>
            <a:endParaRPr lang="es-MX" sz="2400" i="1" dirty="0" smtClean="0">
              <a:solidFill>
                <a:schemeClr val="tx1"/>
              </a:solidFill>
            </a:endParaRPr>
          </a:p>
          <a:p>
            <a:r>
              <a:rPr lang="es-MX" sz="2400" i="1" dirty="0" smtClean="0">
                <a:solidFill>
                  <a:schemeClr val="tx1"/>
                </a:solidFill>
              </a:rPr>
              <a:t>Technology in the classroom is a distraction and </a:t>
            </a:r>
            <a:r>
              <a:rPr lang="es-MX" sz="2400" b="1" i="1" dirty="0" smtClean="0">
                <a:solidFill>
                  <a:schemeClr val="tx1"/>
                </a:solidFill>
              </a:rPr>
              <a:t>doesn’t</a:t>
            </a:r>
            <a:r>
              <a:rPr lang="es-MX" sz="2400" i="1" dirty="0" smtClean="0">
                <a:solidFill>
                  <a:schemeClr val="tx1"/>
                </a:solidFill>
              </a:rPr>
              <a:t> help the learning process.</a:t>
            </a:r>
          </a:p>
          <a:p>
            <a:endParaRPr lang="es-MX" sz="3200" i="1" dirty="0" smtClean="0">
              <a:solidFill>
                <a:schemeClr val="tx1"/>
              </a:solidFill>
            </a:endParaRPr>
          </a:p>
          <a:p>
            <a:endParaRPr lang="es-MX" sz="3200" i="1" dirty="0" smtClean="0">
              <a:solidFill>
                <a:schemeClr val="tx1"/>
              </a:solidFill>
            </a:endParaRPr>
          </a:p>
          <a:p>
            <a:endParaRPr lang="es-MX"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900386" y="5085184"/>
            <a:ext cx="3055195" cy="369332"/>
          </a:xfrm>
          <a:prstGeom prst="rect">
            <a:avLst/>
          </a:prstGeom>
        </p:spPr>
        <p:txBody>
          <a:bodyPr wrap="none">
            <a:spAutoFit/>
          </a:bodyPr>
          <a:lstStyle/>
          <a:p>
            <a:r>
              <a:rPr lang="en-US" b="1" dirty="0" smtClean="0"/>
              <a:t>Jo</a:t>
            </a:r>
            <a:r>
              <a:rPr lang="en-US" dirty="0" smtClean="0"/>
              <a:t>seph </a:t>
            </a:r>
            <a:r>
              <a:rPr lang="en-US" dirty="0" err="1" smtClean="0"/>
              <a:t>Luft</a:t>
            </a:r>
            <a:r>
              <a:rPr lang="en-US" dirty="0" smtClean="0"/>
              <a:t> and </a:t>
            </a:r>
            <a:r>
              <a:rPr lang="en-US" b="1" dirty="0" smtClean="0"/>
              <a:t>Har</a:t>
            </a:r>
            <a:r>
              <a:rPr lang="en-US" dirty="0" smtClean="0"/>
              <a:t>ry </a:t>
            </a:r>
            <a:r>
              <a:rPr lang="en-US" b="1" dirty="0" smtClean="0"/>
              <a:t>I</a:t>
            </a:r>
            <a:r>
              <a:rPr lang="en-US" dirty="0" smtClean="0"/>
              <a:t>ngham </a:t>
            </a:r>
            <a:endParaRPr lang="es-MX" dirty="0"/>
          </a:p>
        </p:txBody>
      </p:sp>
      <p:sp>
        <p:nvSpPr>
          <p:cNvPr id="6" name="5 Rectángulo"/>
          <p:cNvSpPr/>
          <p:nvPr/>
        </p:nvSpPr>
        <p:spPr>
          <a:xfrm>
            <a:off x="1259632" y="5698959"/>
            <a:ext cx="6984776" cy="923330"/>
          </a:xfrm>
          <a:prstGeom prst="rect">
            <a:avLst/>
          </a:prstGeom>
        </p:spPr>
        <p:txBody>
          <a:bodyPr wrap="square">
            <a:spAutoFit/>
          </a:bodyPr>
          <a:lstStyle/>
          <a:p>
            <a:r>
              <a:rPr lang="es-MX" dirty="0" smtClean="0">
                <a:hlinkClick r:id="rId2"/>
              </a:rPr>
              <a:t>http://www.mbaknol.com/business-communication/intrapersonal-communication-definition/</a:t>
            </a:r>
            <a:endParaRPr lang="es-MX" dirty="0" smtClean="0"/>
          </a:p>
          <a:p>
            <a:endParaRPr lang="es-MX" dirty="0"/>
          </a:p>
        </p:txBody>
      </p:sp>
      <p:pic>
        <p:nvPicPr>
          <p:cNvPr id="2052" name="Picture 4" descr="http://www.mbaknol.com/wp-content/uploads/2010/04/johari-window-mbaknol.jpg">
            <a:hlinkClick r:id="rId3"/>
          </p:cNvPr>
          <p:cNvPicPr>
            <a:picLocks noChangeAspect="1" noChangeArrowheads="1"/>
          </p:cNvPicPr>
          <p:nvPr/>
        </p:nvPicPr>
        <p:blipFill>
          <a:blip r:embed="rId4"/>
          <a:srcRect/>
          <a:stretch>
            <a:fillRect/>
          </a:stretch>
        </p:blipFill>
        <p:spPr bwMode="auto">
          <a:xfrm>
            <a:off x="2284859" y="476672"/>
            <a:ext cx="4286250" cy="42862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6176962"/>
            <a:ext cx="7772400" cy="1362075"/>
          </a:xfrm>
        </p:spPr>
        <p:txBody>
          <a:bodyPr>
            <a:normAutofit/>
          </a:bodyPr>
          <a:lstStyle/>
          <a:p>
            <a:r>
              <a:rPr lang="es-MX" sz="2800" dirty="0" smtClean="0">
                <a:solidFill>
                  <a:srgbClr val="FF1F53"/>
                </a:solidFill>
              </a:rPr>
              <a:t>T</a:t>
            </a:r>
            <a:r>
              <a:rPr lang="es-MX" sz="2800" dirty="0" smtClean="0"/>
              <a:t>hank you – PREPA 6 UNAM</a:t>
            </a:r>
            <a:endParaRPr lang="es-MX" sz="2800" dirty="0"/>
          </a:p>
        </p:txBody>
      </p:sp>
      <p:sp>
        <p:nvSpPr>
          <p:cNvPr id="4" name="3 Marcador de texto"/>
          <p:cNvSpPr>
            <a:spLocks noGrp="1"/>
          </p:cNvSpPr>
          <p:nvPr>
            <p:ph type="body" idx="1"/>
          </p:nvPr>
        </p:nvSpPr>
        <p:spPr>
          <a:xfrm>
            <a:off x="722312" y="620688"/>
            <a:ext cx="8170167" cy="5112568"/>
          </a:xfrm>
        </p:spPr>
        <p:txBody>
          <a:bodyPr>
            <a:noAutofit/>
          </a:bodyPr>
          <a:lstStyle/>
          <a:p>
            <a:r>
              <a:rPr lang="es-MX" sz="1800" dirty="0" smtClean="0">
                <a:solidFill>
                  <a:schemeClr val="tx1"/>
                </a:solidFill>
              </a:rPr>
              <a:t>Karen Salinas</a:t>
            </a:r>
          </a:p>
          <a:p>
            <a:r>
              <a:rPr lang="es-MX" sz="1800" dirty="0" smtClean="0">
                <a:solidFill>
                  <a:schemeClr val="tx1"/>
                </a:solidFill>
              </a:rPr>
              <a:t>Juan Antonio Negrete Zaragoza</a:t>
            </a:r>
          </a:p>
          <a:p>
            <a:r>
              <a:rPr lang="es-MX" sz="1800" dirty="0" smtClean="0">
                <a:solidFill>
                  <a:schemeClr val="tx1"/>
                </a:solidFill>
              </a:rPr>
              <a:t>Maricarmen Lozano</a:t>
            </a:r>
          </a:p>
          <a:p>
            <a:r>
              <a:rPr lang="es-MX" sz="1800" dirty="0" smtClean="0">
                <a:solidFill>
                  <a:schemeClr val="tx1"/>
                </a:solidFill>
              </a:rPr>
              <a:t>Rosalba Vázquez</a:t>
            </a:r>
          </a:p>
          <a:p>
            <a:r>
              <a:rPr lang="es-MX" sz="1800" dirty="0" smtClean="0">
                <a:solidFill>
                  <a:schemeClr val="tx1"/>
                </a:solidFill>
              </a:rPr>
              <a:t>Nancy Adriana Mejía Martínez</a:t>
            </a:r>
          </a:p>
          <a:p>
            <a:r>
              <a:rPr lang="es-MX" sz="1800" dirty="0" smtClean="0">
                <a:solidFill>
                  <a:schemeClr val="tx1"/>
                </a:solidFill>
              </a:rPr>
              <a:t>Giovanna Peña Alarcón</a:t>
            </a:r>
          </a:p>
          <a:p>
            <a:r>
              <a:rPr lang="es-MX" sz="1800" dirty="0" smtClean="0">
                <a:solidFill>
                  <a:schemeClr val="tx1"/>
                </a:solidFill>
              </a:rPr>
              <a:t>Rodrigo Vasconcelos</a:t>
            </a:r>
          </a:p>
          <a:p>
            <a:r>
              <a:rPr lang="es-MX" sz="1800" dirty="0" smtClean="0">
                <a:solidFill>
                  <a:schemeClr val="tx1"/>
                </a:solidFill>
              </a:rPr>
              <a:t>Alejandro Vázquez Medina</a:t>
            </a:r>
          </a:p>
          <a:p>
            <a:r>
              <a:rPr lang="es-MX" sz="1800" dirty="0" smtClean="0">
                <a:solidFill>
                  <a:schemeClr val="tx1"/>
                </a:solidFill>
              </a:rPr>
              <a:t>Pamela S. Hollenberg</a:t>
            </a:r>
          </a:p>
          <a:p>
            <a:r>
              <a:rPr lang="es-MX" sz="1800" dirty="0" smtClean="0">
                <a:solidFill>
                  <a:schemeClr val="tx1"/>
                </a:solidFill>
              </a:rPr>
              <a:t>Saray Reza Campuzano</a:t>
            </a:r>
          </a:p>
          <a:p>
            <a:r>
              <a:rPr lang="es-MX" sz="1800" dirty="0" smtClean="0">
                <a:solidFill>
                  <a:schemeClr val="tx1"/>
                </a:solidFill>
              </a:rPr>
              <a:t>Arantxa Morán Vargas</a:t>
            </a:r>
          </a:p>
          <a:p>
            <a:r>
              <a:rPr lang="es-MX" sz="1800" dirty="0" smtClean="0">
                <a:solidFill>
                  <a:schemeClr val="tx1"/>
                </a:solidFill>
              </a:rPr>
              <a:t>Olga Mariana Rodríguez Rosas</a:t>
            </a:r>
          </a:p>
          <a:p>
            <a:endParaRPr lang="es-MX" sz="18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6176962"/>
            <a:ext cx="7772400" cy="1362075"/>
          </a:xfrm>
        </p:spPr>
        <p:txBody>
          <a:bodyPr>
            <a:normAutofit/>
          </a:bodyPr>
          <a:lstStyle/>
          <a:p>
            <a:r>
              <a:rPr lang="es-MX" sz="2800" dirty="0" smtClean="0">
                <a:solidFill>
                  <a:srgbClr val="FF1F53"/>
                </a:solidFill>
              </a:rPr>
              <a:t>T</a:t>
            </a:r>
            <a:r>
              <a:rPr lang="es-MX" sz="2800" dirty="0" smtClean="0"/>
              <a:t>hank you – cecyt # 3 ecatepec am</a:t>
            </a:r>
            <a:endParaRPr lang="es-MX" sz="2800" dirty="0"/>
          </a:p>
        </p:txBody>
      </p:sp>
      <p:sp>
        <p:nvSpPr>
          <p:cNvPr id="3" name="2 Marcador de texto"/>
          <p:cNvSpPr>
            <a:spLocks noGrp="1"/>
          </p:cNvSpPr>
          <p:nvPr>
            <p:ph type="body" idx="1"/>
          </p:nvPr>
        </p:nvSpPr>
        <p:spPr>
          <a:xfrm>
            <a:off x="722313" y="404664"/>
            <a:ext cx="3633663" cy="5532958"/>
          </a:xfrm>
        </p:spPr>
        <p:txBody>
          <a:bodyPr>
            <a:noAutofit/>
          </a:bodyPr>
          <a:lstStyle/>
          <a:p>
            <a:endParaRPr lang="es-MX" sz="1800" dirty="0" smtClean="0">
              <a:solidFill>
                <a:schemeClr val="tx1"/>
              </a:solidFill>
            </a:endParaRPr>
          </a:p>
          <a:p>
            <a:r>
              <a:rPr lang="es-MX" sz="1800" dirty="0" smtClean="0">
                <a:solidFill>
                  <a:schemeClr val="tx1"/>
                </a:solidFill>
              </a:rPr>
              <a:t>Kevin Alemán Reyes</a:t>
            </a:r>
          </a:p>
          <a:p>
            <a:r>
              <a:rPr lang="es-MX" sz="1800" dirty="0" smtClean="0">
                <a:solidFill>
                  <a:schemeClr val="tx1"/>
                </a:solidFill>
              </a:rPr>
              <a:t>Juan Miguel Fonseca Hernández</a:t>
            </a:r>
          </a:p>
          <a:p>
            <a:r>
              <a:rPr lang="es-MX" sz="1800" dirty="0" smtClean="0">
                <a:solidFill>
                  <a:schemeClr val="tx1"/>
                </a:solidFill>
              </a:rPr>
              <a:t>Lesly Martínez Monazano</a:t>
            </a:r>
          </a:p>
          <a:p>
            <a:r>
              <a:rPr lang="es-MX" sz="1800" dirty="0" smtClean="0">
                <a:solidFill>
                  <a:schemeClr val="tx1"/>
                </a:solidFill>
              </a:rPr>
              <a:t>Samantha Irasema Calderón Franco</a:t>
            </a:r>
          </a:p>
          <a:p>
            <a:r>
              <a:rPr lang="es-MX" sz="1800" dirty="0" smtClean="0">
                <a:solidFill>
                  <a:schemeClr val="tx1"/>
                </a:solidFill>
              </a:rPr>
              <a:t>Heriberto Romero Martínez</a:t>
            </a:r>
          </a:p>
          <a:p>
            <a:r>
              <a:rPr lang="es-MX" sz="1800" dirty="0" smtClean="0">
                <a:solidFill>
                  <a:schemeClr val="tx1"/>
                </a:solidFill>
              </a:rPr>
              <a:t>Torga Delgado Contreras</a:t>
            </a:r>
          </a:p>
          <a:p>
            <a:r>
              <a:rPr lang="es-MX" sz="1800" dirty="0" smtClean="0">
                <a:solidFill>
                  <a:schemeClr val="tx1"/>
                </a:solidFill>
              </a:rPr>
              <a:t>Luis A. Angeles Ramírez</a:t>
            </a:r>
          </a:p>
          <a:p>
            <a:r>
              <a:rPr lang="es-MX" sz="1800" dirty="0" smtClean="0">
                <a:solidFill>
                  <a:schemeClr val="tx1"/>
                </a:solidFill>
              </a:rPr>
              <a:t>Daniel Castro Castro</a:t>
            </a:r>
          </a:p>
          <a:p>
            <a:r>
              <a:rPr lang="es-MX" sz="1800" dirty="0" smtClean="0">
                <a:solidFill>
                  <a:schemeClr val="tx1"/>
                </a:solidFill>
              </a:rPr>
              <a:t>Diego A. Flores Vargaz</a:t>
            </a:r>
          </a:p>
          <a:p>
            <a:r>
              <a:rPr lang="es-MX" sz="1800" dirty="0" smtClean="0">
                <a:solidFill>
                  <a:schemeClr val="tx1"/>
                </a:solidFill>
              </a:rPr>
              <a:t>Edilberto Mauricio Aguilar</a:t>
            </a:r>
          </a:p>
          <a:p>
            <a:r>
              <a:rPr lang="es-MX" sz="1800" dirty="0" smtClean="0">
                <a:solidFill>
                  <a:schemeClr val="tx1"/>
                </a:solidFill>
              </a:rPr>
              <a:t>José de Jesús Uribe Lee</a:t>
            </a:r>
          </a:p>
          <a:p>
            <a:r>
              <a:rPr lang="es-MX" sz="1800" dirty="0" smtClean="0">
                <a:solidFill>
                  <a:schemeClr val="tx1"/>
                </a:solidFill>
              </a:rPr>
              <a:t>Fernanda Fernández Marín</a:t>
            </a:r>
            <a:endParaRPr lang="es-MX" sz="1800" dirty="0">
              <a:solidFill>
                <a:schemeClr val="tx1"/>
              </a:solidFill>
            </a:endParaRPr>
          </a:p>
        </p:txBody>
      </p:sp>
      <p:sp>
        <p:nvSpPr>
          <p:cNvPr id="4" name="2 Marcador de texto"/>
          <p:cNvSpPr txBox="1">
            <a:spLocks/>
          </p:cNvSpPr>
          <p:nvPr/>
        </p:nvSpPr>
        <p:spPr>
          <a:xfrm>
            <a:off x="4644008" y="404664"/>
            <a:ext cx="3456384" cy="5532958"/>
          </a:xfrm>
          <a:prstGeom prst="rect">
            <a:avLst/>
          </a:prstGeom>
        </p:spPr>
        <p:txBody>
          <a:bodyPr vert="horz" lIns="91440" tIns="45720" rIns="91440" bIns="45720" rtlCol="0" anchor="b">
            <a:no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s-MX"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Elías García Márquez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Ilse Odeth Cuanmer</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Pablo Enrique Ruíz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Alejandro Posada Leyva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Javier Adolfo Moncayo Bravo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Juan Daniel Cedillo Rojas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Christian Cruz Llamas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Alejandra Martínez Maldonado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Janette Osorio López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Karla Vianey Hernández Cruz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Erick Ortíz Torres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Roberto Raziel Castillo Germán</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b="0" i="0" u="none" strike="noStrike" kern="1200" cap="none" spc="0" normalizeH="0" baseline="0" noProof="0" dirty="0" smtClean="0">
                <a:ln>
                  <a:noFill/>
                </a:ln>
                <a:solidFill>
                  <a:schemeClr val="tx1"/>
                </a:solidFill>
                <a:effectLst/>
                <a:uLnTx/>
                <a:uFillTx/>
                <a:latin typeface="+mn-lt"/>
                <a:ea typeface="+mn-ea"/>
                <a:cs typeface="+mn-cs"/>
              </a:rPr>
              <a:t>Misael González Morales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6176962"/>
            <a:ext cx="7772400" cy="1362075"/>
          </a:xfrm>
        </p:spPr>
        <p:txBody>
          <a:bodyPr>
            <a:normAutofit/>
          </a:bodyPr>
          <a:lstStyle/>
          <a:p>
            <a:r>
              <a:rPr lang="es-MX" sz="2800" dirty="0" smtClean="0">
                <a:solidFill>
                  <a:srgbClr val="FF1F53"/>
                </a:solidFill>
              </a:rPr>
              <a:t>T</a:t>
            </a:r>
            <a:r>
              <a:rPr lang="es-MX" sz="2800" dirty="0" smtClean="0"/>
              <a:t>hank you – cecyt # 3 ecatepec pm</a:t>
            </a:r>
            <a:endParaRPr lang="es-MX" sz="2800" dirty="0"/>
          </a:p>
        </p:txBody>
      </p:sp>
      <p:sp>
        <p:nvSpPr>
          <p:cNvPr id="4" name="3 Marcador de texto"/>
          <p:cNvSpPr>
            <a:spLocks noGrp="1"/>
          </p:cNvSpPr>
          <p:nvPr>
            <p:ph type="body" idx="1"/>
          </p:nvPr>
        </p:nvSpPr>
        <p:spPr>
          <a:xfrm>
            <a:off x="539552" y="692696"/>
            <a:ext cx="3672408" cy="5988322"/>
          </a:xfrm>
        </p:spPr>
        <p:txBody>
          <a:bodyPr>
            <a:noAutofit/>
          </a:bodyPr>
          <a:lstStyle/>
          <a:p>
            <a:endParaRPr lang="es-MX" sz="1700" dirty="0" smtClean="0">
              <a:solidFill>
                <a:schemeClr val="tx1"/>
              </a:solidFill>
            </a:endParaRPr>
          </a:p>
          <a:p>
            <a:r>
              <a:rPr lang="es-MX" sz="1700" dirty="0" smtClean="0">
                <a:solidFill>
                  <a:schemeClr val="tx1"/>
                </a:solidFill>
              </a:rPr>
              <a:t>Eduardo Navarro</a:t>
            </a:r>
          </a:p>
          <a:p>
            <a:r>
              <a:rPr lang="es-MX" sz="1700" dirty="0" smtClean="0">
                <a:solidFill>
                  <a:schemeClr val="tx1"/>
                </a:solidFill>
              </a:rPr>
              <a:t>Lorena Stephanie Pluma Martínez</a:t>
            </a:r>
          </a:p>
          <a:p>
            <a:r>
              <a:rPr lang="es-MX" sz="1700" dirty="0" smtClean="0">
                <a:solidFill>
                  <a:schemeClr val="tx1"/>
                </a:solidFill>
              </a:rPr>
              <a:t>Edsel Maximiliano López García</a:t>
            </a:r>
          </a:p>
          <a:p>
            <a:r>
              <a:rPr lang="es-MX" sz="1700" dirty="0" smtClean="0">
                <a:solidFill>
                  <a:schemeClr val="tx1"/>
                </a:solidFill>
              </a:rPr>
              <a:t>Roberto Hernández</a:t>
            </a:r>
          </a:p>
          <a:p>
            <a:r>
              <a:rPr lang="es-MX" sz="1700" dirty="0" smtClean="0">
                <a:solidFill>
                  <a:schemeClr val="tx1"/>
                </a:solidFill>
              </a:rPr>
              <a:t>Martha Gabriela Ramírez</a:t>
            </a:r>
          </a:p>
          <a:p>
            <a:r>
              <a:rPr lang="es-MX" sz="1700" dirty="0" smtClean="0">
                <a:solidFill>
                  <a:schemeClr val="tx1"/>
                </a:solidFill>
              </a:rPr>
              <a:t>Jessica Herrera García</a:t>
            </a:r>
          </a:p>
          <a:p>
            <a:r>
              <a:rPr lang="es-MX" sz="1700" dirty="0" smtClean="0">
                <a:solidFill>
                  <a:schemeClr val="tx1"/>
                </a:solidFill>
              </a:rPr>
              <a:t>Hugo Daniel Angeles Castro</a:t>
            </a:r>
          </a:p>
          <a:p>
            <a:r>
              <a:rPr lang="es-MX" sz="1700" dirty="0" smtClean="0">
                <a:solidFill>
                  <a:schemeClr val="tx1"/>
                </a:solidFill>
              </a:rPr>
              <a:t>Antonio Marcial Galán Olmos</a:t>
            </a:r>
          </a:p>
          <a:p>
            <a:r>
              <a:rPr lang="es-MX" sz="1700" dirty="0" smtClean="0">
                <a:solidFill>
                  <a:schemeClr val="tx1"/>
                </a:solidFill>
              </a:rPr>
              <a:t>Juan Carlos Rivera Vázquez</a:t>
            </a:r>
          </a:p>
          <a:p>
            <a:r>
              <a:rPr lang="es-MX" sz="1700" dirty="0" smtClean="0">
                <a:solidFill>
                  <a:schemeClr val="tx1"/>
                </a:solidFill>
              </a:rPr>
              <a:t>Kathia Yvette Arzola Hernández</a:t>
            </a:r>
          </a:p>
          <a:p>
            <a:r>
              <a:rPr lang="es-MX" sz="1700" dirty="0" smtClean="0">
                <a:solidFill>
                  <a:schemeClr val="tx1"/>
                </a:solidFill>
              </a:rPr>
              <a:t>Jorge Alberto Rojas Zamora</a:t>
            </a:r>
          </a:p>
          <a:p>
            <a:r>
              <a:rPr lang="es-MX" sz="1700" dirty="0" smtClean="0">
                <a:solidFill>
                  <a:schemeClr val="tx1"/>
                </a:solidFill>
              </a:rPr>
              <a:t>José Jorge Galindo García</a:t>
            </a:r>
          </a:p>
          <a:p>
            <a:r>
              <a:rPr lang="es-MX" sz="1700" dirty="0" smtClean="0">
                <a:solidFill>
                  <a:schemeClr val="tx1"/>
                </a:solidFill>
              </a:rPr>
              <a:t>Eduardo Iván Valdivieso Arellano</a:t>
            </a:r>
          </a:p>
          <a:p>
            <a:r>
              <a:rPr lang="es-MX" sz="1700" dirty="0" smtClean="0">
                <a:solidFill>
                  <a:schemeClr val="tx1"/>
                </a:solidFill>
              </a:rPr>
              <a:t>Irvin Damián Torres Martínez</a:t>
            </a:r>
          </a:p>
          <a:p>
            <a:r>
              <a:rPr lang="es-MX" sz="1700" dirty="0" smtClean="0">
                <a:solidFill>
                  <a:schemeClr val="tx1"/>
                </a:solidFill>
              </a:rPr>
              <a:t>Gibran Aquilera Rodríguez</a:t>
            </a:r>
          </a:p>
          <a:p>
            <a:r>
              <a:rPr lang="es-MX" sz="1700" dirty="0" smtClean="0">
                <a:solidFill>
                  <a:schemeClr val="tx1"/>
                </a:solidFill>
              </a:rPr>
              <a:t>Javier Domínguez Cardoso</a:t>
            </a:r>
          </a:p>
          <a:p>
            <a:endParaRPr lang="es-MX" sz="1700" dirty="0" smtClean="0">
              <a:solidFill>
                <a:schemeClr val="tx1"/>
              </a:solidFill>
            </a:endParaRPr>
          </a:p>
          <a:p>
            <a:endParaRPr lang="es-MX" sz="1700" dirty="0">
              <a:solidFill>
                <a:schemeClr val="tx1"/>
              </a:solidFill>
            </a:endParaRPr>
          </a:p>
        </p:txBody>
      </p:sp>
      <p:sp>
        <p:nvSpPr>
          <p:cNvPr id="5" name="3 Marcador de texto"/>
          <p:cNvSpPr txBox="1">
            <a:spLocks/>
          </p:cNvSpPr>
          <p:nvPr/>
        </p:nvSpPr>
        <p:spPr>
          <a:xfrm>
            <a:off x="5076055" y="692696"/>
            <a:ext cx="3418657" cy="5988322"/>
          </a:xfrm>
          <a:prstGeom prst="rect">
            <a:avLst/>
          </a:prstGeom>
        </p:spPr>
        <p:txBody>
          <a:bodyPr vert="horz" lIns="91440" tIns="45720" rIns="91440" bIns="45720" rtlCol="0" anchor="b">
            <a:no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Josué Cedeño Velázquez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Eduardo Nava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Jhair Antonio Vergara Aguirre</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Edgar Yael López Sánchez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Saúl Hernández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Fernando Trejo García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Rafael Marroquin Fernández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Rafael Hernández Mora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Christian Ricardo Romero Guerrero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Roxana Castellanos López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Alejandro Bárcenas Rosas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Sebastian Valdez Esquivel</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Ernesto Cárdenas Nava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Abraham Diep Caballero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José Juan Cruz Gómez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Armando Badillo Reyes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Juan Carlos Juárez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700" b="0" i="0" u="none" strike="noStrike" kern="1200" cap="none" spc="0" normalizeH="0" baseline="0" noProof="0" dirty="0" smtClean="0">
                <a:ln>
                  <a:noFill/>
                </a:ln>
                <a:solidFill>
                  <a:schemeClr val="tx1"/>
                </a:solidFill>
                <a:effectLst/>
                <a:uLnTx/>
                <a:uFillTx/>
                <a:latin typeface="+mn-lt"/>
                <a:ea typeface="+mn-ea"/>
                <a:cs typeface="+mn-cs"/>
              </a:rPr>
              <a:t>Jaqueline Rodríguez Santillan</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s-MX" sz="17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s-MX" sz="17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044825"/>
            <a:ext cx="7772400" cy="1362075"/>
          </a:xfrm>
        </p:spPr>
        <p:txBody>
          <a:bodyPr/>
          <a:lstStyle/>
          <a:p>
            <a:r>
              <a:rPr lang="es-MX" dirty="0" smtClean="0">
                <a:solidFill>
                  <a:srgbClr val="FF1F53"/>
                </a:solidFill>
              </a:rPr>
              <a:t>I</a:t>
            </a:r>
            <a:r>
              <a:rPr lang="es-MX" dirty="0" smtClean="0"/>
              <a:t>t was just 10 years ago…</a:t>
            </a:r>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6176962"/>
            <a:ext cx="7772400" cy="1362075"/>
          </a:xfrm>
        </p:spPr>
        <p:txBody>
          <a:bodyPr>
            <a:normAutofit/>
          </a:bodyPr>
          <a:lstStyle/>
          <a:p>
            <a:r>
              <a:rPr lang="es-MX" sz="2800" dirty="0" smtClean="0">
                <a:solidFill>
                  <a:srgbClr val="FF1F53"/>
                </a:solidFill>
              </a:rPr>
              <a:t>T</a:t>
            </a:r>
            <a:r>
              <a:rPr lang="es-MX" sz="2800" dirty="0" smtClean="0"/>
              <a:t>hank you – cecytem tecamac am</a:t>
            </a:r>
            <a:endParaRPr lang="es-MX" sz="2800" dirty="0"/>
          </a:p>
        </p:txBody>
      </p:sp>
      <p:sp>
        <p:nvSpPr>
          <p:cNvPr id="4" name="3 Marcador de texto"/>
          <p:cNvSpPr>
            <a:spLocks noGrp="1"/>
          </p:cNvSpPr>
          <p:nvPr>
            <p:ph type="body" idx="1"/>
          </p:nvPr>
        </p:nvSpPr>
        <p:spPr>
          <a:xfrm>
            <a:off x="722312" y="188641"/>
            <a:ext cx="3273623" cy="5988322"/>
          </a:xfrm>
        </p:spPr>
        <p:txBody>
          <a:bodyPr>
            <a:noAutofit/>
          </a:bodyPr>
          <a:lstStyle/>
          <a:p>
            <a:r>
              <a:rPr lang="es-MX" sz="1600" dirty="0" smtClean="0">
                <a:solidFill>
                  <a:schemeClr val="tx1"/>
                </a:solidFill>
              </a:rPr>
              <a:t>Alan Morales Castellanos</a:t>
            </a:r>
          </a:p>
          <a:p>
            <a:r>
              <a:rPr lang="es-MX" sz="1600" dirty="0" smtClean="0">
                <a:solidFill>
                  <a:schemeClr val="tx1"/>
                </a:solidFill>
              </a:rPr>
              <a:t>Andrea Valencia Angeles</a:t>
            </a:r>
          </a:p>
          <a:p>
            <a:r>
              <a:rPr lang="es-MX" sz="1600" dirty="0" smtClean="0">
                <a:solidFill>
                  <a:schemeClr val="tx1"/>
                </a:solidFill>
              </a:rPr>
              <a:t>Madai González Caballero</a:t>
            </a:r>
          </a:p>
          <a:p>
            <a:r>
              <a:rPr lang="es-MX" sz="1600" dirty="0" smtClean="0">
                <a:solidFill>
                  <a:schemeClr val="tx1"/>
                </a:solidFill>
              </a:rPr>
              <a:t>Orlando López Villanueva</a:t>
            </a:r>
          </a:p>
          <a:p>
            <a:r>
              <a:rPr lang="es-MX" sz="1600" dirty="0" smtClean="0">
                <a:solidFill>
                  <a:schemeClr val="tx1"/>
                </a:solidFill>
              </a:rPr>
              <a:t>Kenia Velásco Bastida</a:t>
            </a:r>
          </a:p>
          <a:p>
            <a:r>
              <a:rPr lang="es-MX" sz="1600" dirty="0" smtClean="0">
                <a:solidFill>
                  <a:schemeClr val="tx1"/>
                </a:solidFill>
              </a:rPr>
              <a:t>Ivonne González Aragón</a:t>
            </a:r>
          </a:p>
          <a:p>
            <a:r>
              <a:rPr lang="es-MX" sz="1600" dirty="0" smtClean="0">
                <a:solidFill>
                  <a:schemeClr val="tx1"/>
                </a:solidFill>
              </a:rPr>
              <a:t>Daniel Alejandro Álvarez Gutiérrez</a:t>
            </a:r>
          </a:p>
          <a:p>
            <a:r>
              <a:rPr lang="es-MX" sz="1600" dirty="0" smtClean="0">
                <a:solidFill>
                  <a:schemeClr val="tx1"/>
                </a:solidFill>
              </a:rPr>
              <a:t>Erik Juan Prado Sánchez</a:t>
            </a:r>
          </a:p>
          <a:p>
            <a:r>
              <a:rPr lang="es-MX" sz="1600" dirty="0" smtClean="0">
                <a:solidFill>
                  <a:schemeClr val="tx1"/>
                </a:solidFill>
              </a:rPr>
              <a:t>Ángel Cruz Montes</a:t>
            </a:r>
          </a:p>
          <a:p>
            <a:r>
              <a:rPr lang="es-MX" sz="1600" dirty="0" smtClean="0">
                <a:solidFill>
                  <a:schemeClr val="tx1"/>
                </a:solidFill>
              </a:rPr>
              <a:t>José Eduardo Pérez</a:t>
            </a:r>
          </a:p>
          <a:p>
            <a:r>
              <a:rPr lang="es-MX" sz="1600" dirty="0" smtClean="0">
                <a:solidFill>
                  <a:schemeClr val="tx1"/>
                </a:solidFill>
              </a:rPr>
              <a:t>David Reyes Caballero</a:t>
            </a:r>
          </a:p>
          <a:p>
            <a:r>
              <a:rPr lang="es-MX" sz="1600" dirty="0" smtClean="0">
                <a:solidFill>
                  <a:schemeClr val="tx1"/>
                </a:solidFill>
              </a:rPr>
              <a:t>Ángel Estuardo Ramírez Delgado</a:t>
            </a:r>
          </a:p>
          <a:p>
            <a:r>
              <a:rPr lang="es-MX" sz="1600" dirty="0" smtClean="0">
                <a:solidFill>
                  <a:schemeClr val="tx1"/>
                </a:solidFill>
              </a:rPr>
              <a:t>Mauricio Saúl Resendiz Rebollo</a:t>
            </a:r>
          </a:p>
          <a:p>
            <a:r>
              <a:rPr lang="es-MX" sz="1600" dirty="0" smtClean="0">
                <a:solidFill>
                  <a:schemeClr val="tx1"/>
                </a:solidFill>
              </a:rPr>
              <a:t>Andrea Marisol Martínez Arriaga</a:t>
            </a:r>
          </a:p>
          <a:p>
            <a:r>
              <a:rPr lang="es-MX" sz="1600" dirty="0" smtClean="0">
                <a:solidFill>
                  <a:schemeClr val="tx1"/>
                </a:solidFill>
              </a:rPr>
              <a:t>Daniel Javier Mendoza Lino</a:t>
            </a:r>
          </a:p>
          <a:p>
            <a:r>
              <a:rPr lang="es-MX" sz="1600" dirty="0" smtClean="0">
                <a:solidFill>
                  <a:schemeClr val="tx1"/>
                </a:solidFill>
              </a:rPr>
              <a:t>Jovani Mujica Rosales</a:t>
            </a:r>
          </a:p>
          <a:p>
            <a:r>
              <a:rPr lang="es-MX" sz="1600" dirty="0" smtClean="0">
                <a:solidFill>
                  <a:schemeClr val="tx1"/>
                </a:solidFill>
              </a:rPr>
              <a:t>Bryan Yair Quintana Márquez</a:t>
            </a:r>
          </a:p>
          <a:p>
            <a:r>
              <a:rPr lang="es-MX" sz="1600" dirty="0" smtClean="0">
                <a:solidFill>
                  <a:schemeClr val="tx1"/>
                </a:solidFill>
              </a:rPr>
              <a:t>Marco Antonio López García</a:t>
            </a:r>
            <a:endParaRPr lang="es-MX" sz="1600" dirty="0">
              <a:solidFill>
                <a:schemeClr val="tx1"/>
              </a:solidFill>
            </a:endParaRPr>
          </a:p>
        </p:txBody>
      </p:sp>
      <p:sp>
        <p:nvSpPr>
          <p:cNvPr id="5" name="3 Marcador de texto"/>
          <p:cNvSpPr txBox="1">
            <a:spLocks/>
          </p:cNvSpPr>
          <p:nvPr/>
        </p:nvSpPr>
        <p:spPr>
          <a:xfrm>
            <a:off x="4572000" y="188641"/>
            <a:ext cx="3456384" cy="5988322"/>
          </a:xfrm>
          <a:prstGeom prst="rect">
            <a:avLst/>
          </a:prstGeom>
        </p:spPr>
        <p:txBody>
          <a:bodyPr vert="horz" lIns="91440" tIns="45720" rIns="91440" bIns="45720" rtlCol="0" anchor="b">
            <a:no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Roberto Gil Cortés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Jorge Bravo </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Armando González García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Santiago Gamboa Moreno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Adrian Pineda Cruz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José de Jesús Balderas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Pedro Jiménez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Jair Medina </a:t>
            </a:r>
            <a:r>
              <a:rPr kumimoji="0" lang="es-MX" sz="1600" b="0" i="0" u="none" strike="noStrike" kern="1200" cap="none" spc="0" normalizeH="0" baseline="0" noProof="0" dirty="0" smtClean="0">
                <a:ln>
                  <a:noFill/>
                </a:ln>
                <a:solidFill>
                  <a:schemeClr val="tx1"/>
                </a:solidFill>
                <a:effectLst/>
                <a:uLnTx/>
                <a:uFillTx/>
                <a:latin typeface="+mn-lt"/>
                <a:ea typeface="+mn-ea"/>
                <a:cs typeface="+mn-cs"/>
              </a:rPr>
              <a:t>Sánchez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María de los Angeles Monter Ledezma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Angélica Margarota Ruíz Prieto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Saúl Rubio Cerecedo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María Elena Pérez Benavides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Cristian Pérez Pérez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Beatriz Concepción Hernández López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Perla Jhovana Licona Morales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Yissa Pérez Benavides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Victor Laguna Casas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500" b="0" i="0" u="none" strike="noStrike" kern="1200" cap="none" spc="0" normalizeH="0" baseline="0" noProof="0" dirty="0" smtClean="0">
                <a:ln>
                  <a:noFill/>
                </a:ln>
                <a:solidFill>
                  <a:schemeClr val="tx1"/>
                </a:solidFill>
                <a:effectLst/>
                <a:uLnTx/>
                <a:uFillTx/>
                <a:latin typeface="+mn-lt"/>
                <a:ea typeface="+mn-ea"/>
                <a:cs typeface="+mn-cs"/>
              </a:rPr>
              <a:t>Heriberto Hinojoso Casanueva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22313" y="6176962"/>
            <a:ext cx="7772400" cy="1362075"/>
          </a:xfrm>
        </p:spPr>
        <p:txBody>
          <a:bodyPr>
            <a:normAutofit/>
          </a:bodyPr>
          <a:lstStyle/>
          <a:p>
            <a:r>
              <a:rPr lang="es-MX" sz="2800" dirty="0" smtClean="0">
                <a:solidFill>
                  <a:srgbClr val="FF1F53"/>
                </a:solidFill>
              </a:rPr>
              <a:t>T</a:t>
            </a:r>
            <a:r>
              <a:rPr lang="es-MX" sz="2800" dirty="0" smtClean="0"/>
              <a:t>hank you – universidad etac bachillerato</a:t>
            </a:r>
            <a:endParaRPr lang="es-MX" sz="2800" dirty="0"/>
          </a:p>
        </p:txBody>
      </p:sp>
      <p:sp>
        <p:nvSpPr>
          <p:cNvPr id="4" name="3 Marcador de texto"/>
          <p:cNvSpPr>
            <a:spLocks noGrp="1"/>
          </p:cNvSpPr>
          <p:nvPr>
            <p:ph type="body" idx="1"/>
          </p:nvPr>
        </p:nvSpPr>
        <p:spPr>
          <a:xfrm>
            <a:off x="722313" y="620688"/>
            <a:ext cx="3129608" cy="5988322"/>
          </a:xfrm>
        </p:spPr>
        <p:txBody>
          <a:bodyPr>
            <a:noAutofit/>
          </a:bodyPr>
          <a:lstStyle/>
          <a:p>
            <a:r>
              <a:rPr lang="es-MX" sz="1600" dirty="0" smtClean="0">
                <a:solidFill>
                  <a:schemeClr val="tx1"/>
                </a:solidFill>
              </a:rPr>
              <a:t>Karen Angélica Jiménez Castro</a:t>
            </a:r>
          </a:p>
          <a:p>
            <a:r>
              <a:rPr lang="es-MX" sz="1600" dirty="0" smtClean="0">
                <a:solidFill>
                  <a:schemeClr val="tx1"/>
                </a:solidFill>
              </a:rPr>
              <a:t>Betzabe Carolina Jiménez Luna</a:t>
            </a:r>
          </a:p>
          <a:p>
            <a:r>
              <a:rPr lang="es-MX" sz="1600" dirty="0" smtClean="0">
                <a:solidFill>
                  <a:schemeClr val="tx1"/>
                </a:solidFill>
              </a:rPr>
              <a:t>Luis Enrique Leyva Ramos</a:t>
            </a:r>
          </a:p>
          <a:p>
            <a:r>
              <a:rPr lang="es-MX" sz="1600" dirty="0" smtClean="0">
                <a:solidFill>
                  <a:schemeClr val="tx1"/>
                </a:solidFill>
              </a:rPr>
              <a:t>Gonzalo Elias Lomas Rodríguez</a:t>
            </a:r>
          </a:p>
          <a:p>
            <a:r>
              <a:rPr lang="es-MX" sz="1600" dirty="0" smtClean="0">
                <a:solidFill>
                  <a:schemeClr val="tx1"/>
                </a:solidFill>
              </a:rPr>
              <a:t>Victor Manrique Pérez</a:t>
            </a:r>
          </a:p>
          <a:p>
            <a:r>
              <a:rPr lang="es-MX" sz="1600" dirty="0" smtClean="0">
                <a:solidFill>
                  <a:schemeClr val="tx1"/>
                </a:solidFill>
              </a:rPr>
              <a:t>Leslie Adriana Márquez Fragoso</a:t>
            </a:r>
          </a:p>
          <a:p>
            <a:r>
              <a:rPr lang="es-MX" sz="1600" dirty="0" smtClean="0">
                <a:solidFill>
                  <a:schemeClr val="tx1"/>
                </a:solidFill>
              </a:rPr>
              <a:t>Ailyn Melo Zurita</a:t>
            </a:r>
          </a:p>
          <a:p>
            <a:r>
              <a:rPr lang="es-MX" sz="1600" dirty="0" smtClean="0">
                <a:solidFill>
                  <a:schemeClr val="tx1"/>
                </a:solidFill>
              </a:rPr>
              <a:t>Yessica Magali Meza Félix</a:t>
            </a:r>
          </a:p>
          <a:p>
            <a:r>
              <a:rPr lang="es-MX" sz="1600" dirty="0" smtClean="0">
                <a:solidFill>
                  <a:schemeClr val="tx1"/>
                </a:solidFill>
              </a:rPr>
              <a:t>Luz María Molina García</a:t>
            </a:r>
          </a:p>
          <a:p>
            <a:r>
              <a:rPr lang="es-MX" sz="1600" dirty="0" smtClean="0">
                <a:solidFill>
                  <a:schemeClr val="tx1"/>
                </a:solidFill>
              </a:rPr>
              <a:t>Brisa Lizeth Montes Martínez</a:t>
            </a:r>
          </a:p>
          <a:p>
            <a:r>
              <a:rPr lang="es-MX" sz="1600" dirty="0" smtClean="0">
                <a:solidFill>
                  <a:schemeClr val="tx1"/>
                </a:solidFill>
              </a:rPr>
              <a:t>Mónica Sheyla Navarro Luna</a:t>
            </a:r>
          </a:p>
          <a:p>
            <a:r>
              <a:rPr lang="es-MX" sz="1600" dirty="0" smtClean="0">
                <a:solidFill>
                  <a:schemeClr val="tx1"/>
                </a:solidFill>
              </a:rPr>
              <a:t>Erika Lucero Olvera Castro</a:t>
            </a:r>
          </a:p>
          <a:p>
            <a:r>
              <a:rPr lang="es-MX" sz="1600" dirty="0" smtClean="0">
                <a:solidFill>
                  <a:schemeClr val="tx1"/>
                </a:solidFill>
              </a:rPr>
              <a:t>Sayuri Ariadna Ortigoza Amador</a:t>
            </a:r>
          </a:p>
          <a:p>
            <a:r>
              <a:rPr lang="es-MX" sz="1600" dirty="0" smtClean="0">
                <a:solidFill>
                  <a:schemeClr val="tx1"/>
                </a:solidFill>
              </a:rPr>
              <a:t>Daniela Yolotzin Ramírez López</a:t>
            </a:r>
          </a:p>
          <a:p>
            <a:r>
              <a:rPr lang="es-MX" sz="1600" dirty="0" smtClean="0">
                <a:solidFill>
                  <a:schemeClr val="tx1"/>
                </a:solidFill>
              </a:rPr>
              <a:t>Karla Teresa Rodríguez López</a:t>
            </a:r>
          </a:p>
          <a:p>
            <a:r>
              <a:rPr lang="es-MX" sz="1600" dirty="0" smtClean="0">
                <a:solidFill>
                  <a:schemeClr val="tx1"/>
                </a:solidFill>
              </a:rPr>
              <a:t>Ana Karen Rodríguez Martínez</a:t>
            </a:r>
          </a:p>
          <a:p>
            <a:r>
              <a:rPr lang="es-MX" sz="1600" dirty="0" smtClean="0">
                <a:solidFill>
                  <a:schemeClr val="tx1"/>
                </a:solidFill>
              </a:rPr>
              <a:t>Karla Jazmin Torres Juárez</a:t>
            </a:r>
          </a:p>
          <a:p>
            <a:r>
              <a:rPr lang="es-MX" sz="1600" dirty="0" smtClean="0">
                <a:solidFill>
                  <a:schemeClr val="tx1"/>
                </a:solidFill>
              </a:rPr>
              <a:t>Bryan Vega Rocha</a:t>
            </a:r>
          </a:p>
          <a:p>
            <a:r>
              <a:rPr lang="es-MX" sz="1600" dirty="0" smtClean="0">
                <a:solidFill>
                  <a:schemeClr val="tx1"/>
                </a:solidFill>
              </a:rPr>
              <a:t>Genesis Villalobos Arriaga</a:t>
            </a:r>
          </a:p>
          <a:p>
            <a:endParaRPr lang="es-MX" sz="1600" dirty="0" smtClean="0">
              <a:solidFill>
                <a:schemeClr val="tx1"/>
              </a:solidFill>
            </a:endParaRPr>
          </a:p>
          <a:p>
            <a:endParaRPr lang="es-MX" sz="1600" dirty="0">
              <a:solidFill>
                <a:schemeClr val="tx1"/>
              </a:solidFill>
            </a:endParaRPr>
          </a:p>
        </p:txBody>
      </p:sp>
      <p:sp>
        <p:nvSpPr>
          <p:cNvPr id="6" name="3 Marcador de texto"/>
          <p:cNvSpPr txBox="1">
            <a:spLocks/>
          </p:cNvSpPr>
          <p:nvPr/>
        </p:nvSpPr>
        <p:spPr>
          <a:xfrm>
            <a:off x="5004047" y="620688"/>
            <a:ext cx="3490665" cy="5988322"/>
          </a:xfrm>
          <a:prstGeom prst="rect">
            <a:avLst/>
          </a:prstGeom>
        </p:spPr>
        <p:txBody>
          <a:bodyPr vert="horz" lIns="91440" tIns="45720" rIns="91440" bIns="45720" rtlCol="0" anchor="b">
            <a:no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Jeniffer Acosta Oropeza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Yocelin Georgina Almanza García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Brandon Uriel Almendarez González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Kevin Rodrigo Almeraya García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Zeltzin Aketzali Canizal Tuda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Jorge Alejandro Carreón Cortés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Sonia Cristina Carreón García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Jesús Yael Corona Miranda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Alejandra Gabriela Cruces Mancilla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Ingrid Montserrat Díaz González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Cirene Jannet Dorantes Salazar</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Sandra Espinosa Rodríguez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Vera Denisse Flores Hernández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Hillary Patricia García Llera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Amairani Betsabe Gómez Tapia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Karen Areli Hernández Escamilla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Mitzi Yessenia Hernández Flores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Areli Vanessa Hernández Pérez</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s-MX" sz="1600" b="0" i="0" u="none" strike="noStrike" kern="1200" cap="none" spc="0" normalizeH="0" baseline="0" noProof="0" dirty="0" smtClean="0">
                <a:ln>
                  <a:noFill/>
                </a:ln>
                <a:solidFill>
                  <a:schemeClr val="tx1"/>
                </a:solidFill>
                <a:effectLst/>
                <a:uLnTx/>
                <a:uFillTx/>
                <a:latin typeface="+mn-lt"/>
                <a:ea typeface="+mn-ea"/>
                <a:cs typeface="+mn-cs"/>
              </a:rPr>
              <a:t>Katia Carolina Herrera Padilla</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s-MX" sz="16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s-MX" sz="1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400" dirty="0" smtClean="0"/>
              <a:t/>
            </a:r>
            <a:br>
              <a:rPr lang="es-MX" sz="4400" dirty="0" smtClean="0"/>
            </a:br>
            <a:r>
              <a:rPr lang="es-MX" sz="4400" dirty="0" smtClean="0"/>
              <a:t>Thank you!</a:t>
            </a:r>
            <a:endParaRPr lang="es-MX" sz="4400" dirty="0"/>
          </a:p>
        </p:txBody>
      </p:sp>
      <p:sp>
        <p:nvSpPr>
          <p:cNvPr id="3" name="2 Marcador de texto"/>
          <p:cNvSpPr>
            <a:spLocks noGrp="1"/>
          </p:cNvSpPr>
          <p:nvPr>
            <p:ph type="body" idx="1"/>
          </p:nvPr>
        </p:nvSpPr>
        <p:spPr/>
        <p:txBody>
          <a:bodyPr>
            <a:normAutofit/>
          </a:bodyPr>
          <a:lstStyle/>
          <a:p>
            <a:r>
              <a:rPr lang="es-MX" sz="4400" dirty="0" smtClean="0">
                <a:hlinkClick r:id="rId2"/>
              </a:rPr>
              <a:t>dogrady@richmond.com.mx</a:t>
            </a:r>
            <a:r>
              <a:rPr lang="es-MX" sz="4400" dirty="0" smtClean="0"/>
              <a:t> </a:t>
            </a:r>
            <a:endParaRPr lang="es-MX" sz="4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6118225"/>
            <a:ext cx="7772400" cy="663575"/>
          </a:xfrm>
          <a:prstGeom prst="rect">
            <a:avLst/>
          </a:prstGeom>
        </p:spPr>
        <p:txBody>
          <a:bodyPr vert="horz" lIns="91440" tIns="45720" rIns="91440" bIns="45720" rtlCol="0" anchor="t">
            <a:normAutofit fontScale="97500"/>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3200" b="1" cap="all" dirty="0" smtClean="0">
                <a:solidFill>
                  <a:srgbClr val="FF1F53"/>
                </a:solidFill>
                <a:latin typeface="Arial Bold"/>
                <a:ea typeface="+mj-ea"/>
                <a:cs typeface="+mj-cs"/>
              </a:rPr>
              <a:t>I</a:t>
            </a:r>
            <a:r>
              <a:rPr lang="en-US" sz="3200" b="1" cap="all" dirty="0" smtClean="0">
                <a:latin typeface="Arial Bold"/>
                <a:ea typeface="+mj-ea"/>
                <a:cs typeface="+mj-cs"/>
              </a:rPr>
              <a:t>t was 10 years ago </a:t>
            </a:r>
            <a:endParaRPr kumimoji="0" lang="en-US" sz="3200" b="1" i="0" u="none" strike="noStrike" kern="1200" cap="all" spc="0" normalizeH="0" baseline="0" noProof="0" dirty="0">
              <a:ln>
                <a:noFill/>
              </a:ln>
              <a:effectLst/>
              <a:uLnTx/>
              <a:uFillTx/>
              <a:latin typeface="Arial Bold"/>
              <a:ea typeface="+mj-ea"/>
              <a:cs typeface="Arial Bold"/>
            </a:endParaRPr>
          </a:p>
        </p:txBody>
      </p:sp>
      <p:sp>
        <p:nvSpPr>
          <p:cNvPr id="8" name="7 Rectángulo"/>
          <p:cNvSpPr/>
          <p:nvPr/>
        </p:nvSpPr>
        <p:spPr>
          <a:xfrm>
            <a:off x="3491880" y="5229200"/>
            <a:ext cx="5436096" cy="369332"/>
          </a:xfrm>
          <a:prstGeom prst="rect">
            <a:avLst/>
          </a:prstGeom>
        </p:spPr>
        <p:txBody>
          <a:bodyPr wrap="square">
            <a:spAutoFit/>
          </a:bodyPr>
          <a:lstStyle/>
          <a:p>
            <a:r>
              <a:rPr lang="es-MX" dirty="0" smtClean="0">
                <a:hlinkClick r:id="rId2"/>
              </a:rPr>
              <a:t>http://www.astd.org/LC/2010/0710_meister.htm</a:t>
            </a:r>
            <a:endParaRPr lang="es-MX" dirty="0"/>
          </a:p>
        </p:txBody>
      </p:sp>
      <p:sp>
        <p:nvSpPr>
          <p:cNvPr id="5" name="4 Rectángulo"/>
          <p:cNvSpPr/>
          <p:nvPr/>
        </p:nvSpPr>
        <p:spPr>
          <a:xfrm>
            <a:off x="1403648" y="1556792"/>
            <a:ext cx="6696744" cy="2308324"/>
          </a:xfrm>
          <a:prstGeom prst="rect">
            <a:avLst/>
          </a:prstGeom>
        </p:spPr>
        <p:txBody>
          <a:bodyPr wrap="square">
            <a:spAutoFit/>
          </a:bodyPr>
          <a:lstStyle/>
          <a:p>
            <a:endParaRPr lang="es-MX" sz="3600" dirty="0" smtClean="0"/>
          </a:p>
          <a:p>
            <a:r>
              <a:rPr lang="en-US" sz="3600" dirty="0" smtClean="0"/>
              <a:t>We had just come out of one of the most costly IT investments of all time—the Y2K scare. </a:t>
            </a:r>
            <a:endParaRPr lang="es-MX"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6118225"/>
            <a:ext cx="7772400" cy="663575"/>
          </a:xfrm>
          <a:prstGeom prst="rect">
            <a:avLst/>
          </a:prstGeom>
        </p:spPr>
        <p:txBody>
          <a:bodyPr vert="horz" lIns="91440" tIns="45720" rIns="91440" bIns="45720" rtlCol="0" anchor="t">
            <a:normAutofit fontScale="97500"/>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3200" b="1" cap="all" dirty="0" smtClean="0">
                <a:solidFill>
                  <a:srgbClr val="FF1F53"/>
                </a:solidFill>
                <a:latin typeface="Arial Bold"/>
                <a:ea typeface="+mj-ea"/>
                <a:cs typeface="+mj-cs"/>
              </a:rPr>
              <a:t>I</a:t>
            </a:r>
            <a:r>
              <a:rPr lang="en-US" sz="3200" b="1" cap="all" dirty="0" smtClean="0">
                <a:latin typeface="Arial Bold"/>
                <a:ea typeface="+mj-ea"/>
                <a:cs typeface="+mj-cs"/>
              </a:rPr>
              <a:t>t was 10 years ago </a:t>
            </a:r>
            <a:endParaRPr kumimoji="0" lang="en-US" sz="3200" b="1" i="0" u="none" strike="noStrike" kern="1200" cap="all" spc="0" normalizeH="0" baseline="0" noProof="0" dirty="0">
              <a:ln>
                <a:noFill/>
              </a:ln>
              <a:effectLst/>
              <a:uLnTx/>
              <a:uFillTx/>
              <a:latin typeface="Arial Bold"/>
              <a:ea typeface="+mj-ea"/>
              <a:cs typeface="Arial Bold"/>
            </a:endParaRPr>
          </a:p>
        </p:txBody>
      </p:sp>
      <p:sp>
        <p:nvSpPr>
          <p:cNvPr id="8" name="7 Rectángulo"/>
          <p:cNvSpPr/>
          <p:nvPr/>
        </p:nvSpPr>
        <p:spPr>
          <a:xfrm>
            <a:off x="3851920" y="5229200"/>
            <a:ext cx="5076056" cy="369332"/>
          </a:xfrm>
          <a:prstGeom prst="rect">
            <a:avLst/>
          </a:prstGeom>
        </p:spPr>
        <p:txBody>
          <a:bodyPr wrap="square">
            <a:spAutoFit/>
          </a:bodyPr>
          <a:lstStyle/>
          <a:p>
            <a:r>
              <a:rPr lang="es-MX" dirty="0" smtClean="0">
                <a:hlinkClick r:id="rId2"/>
              </a:rPr>
              <a:t>http://www.astd.org/LC/2010/0710_meister.htm</a:t>
            </a:r>
            <a:endParaRPr lang="es-MX" dirty="0"/>
          </a:p>
        </p:txBody>
      </p:sp>
      <p:sp>
        <p:nvSpPr>
          <p:cNvPr id="5" name="4 Rectángulo"/>
          <p:cNvSpPr/>
          <p:nvPr/>
        </p:nvSpPr>
        <p:spPr>
          <a:xfrm>
            <a:off x="1403648" y="1556792"/>
            <a:ext cx="6696744" cy="2308324"/>
          </a:xfrm>
          <a:prstGeom prst="rect">
            <a:avLst/>
          </a:prstGeom>
        </p:spPr>
        <p:txBody>
          <a:bodyPr wrap="square">
            <a:spAutoFit/>
          </a:bodyPr>
          <a:lstStyle/>
          <a:p>
            <a:endParaRPr lang="es-MX" sz="3600" dirty="0" smtClean="0"/>
          </a:p>
          <a:p>
            <a:endParaRPr lang="es-MX" sz="3600" dirty="0" smtClean="0"/>
          </a:p>
          <a:p>
            <a:r>
              <a:rPr lang="en-US" sz="3600" dirty="0" smtClean="0"/>
              <a:t>Mark </a:t>
            </a:r>
            <a:r>
              <a:rPr lang="en-US" sz="3600" dirty="0" err="1" smtClean="0"/>
              <a:t>Zuckerberg</a:t>
            </a:r>
            <a:r>
              <a:rPr lang="en-US" sz="3600" dirty="0" smtClean="0"/>
              <a:t>, co-founder of </a:t>
            </a:r>
            <a:r>
              <a:rPr lang="en-US" sz="3600" dirty="0" err="1" smtClean="0"/>
              <a:t>Facebook</a:t>
            </a:r>
            <a:r>
              <a:rPr lang="en-US" sz="3600" dirty="0" smtClean="0"/>
              <a:t>, was in high school.</a:t>
            </a:r>
            <a:endParaRPr lang="es-MX"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6118225"/>
            <a:ext cx="7772400" cy="663575"/>
          </a:xfrm>
          <a:prstGeom prst="rect">
            <a:avLst/>
          </a:prstGeom>
        </p:spPr>
        <p:txBody>
          <a:bodyPr vert="horz" lIns="91440" tIns="45720" rIns="91440" bIns="45720" rtlCol="0" anchor="t">
            <a:normAutofit fontScale="97500"/>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3200" b="1" cap="all" dirty="0" smtClean="0">
                <a:solidFill>
                  <a:srgbClr val="FF1F53"/>
                </a:solidFill>
                <a:latin typeface="Arial Bold"/>
                <a:ea typeface="+mj-ea"/>
                <a:cs typeface="+mj-cs"/>
              </a:rPr>
              <a:t>I</a:t>
            </a:r>
            <a:r>
              <a:rPr lang="en-US" sz="3200" b="1" cap="all" dirty="0" smtClean="0">
                <a:latin typeface="Arial Bold"/>
                <a:ea typeface="+mj-ea"/>
                <a:cs typeface="+mj-cs"/>
              </a:rPr>
              <a:t>t was 10 years ago </a:t>
            </a:r>
            <a:endParaRPr kumimoji="0" lang="en-US" sz="3200" b="1" i="0" u="none" strike="noStrike" kern="1200" cap="all" spc="0" normalizeH="0" baseline="0" noProof="0" dirty="0">
              <a:ln>
                <a:noFill/>
              </a:ln>
              <a:effectLst/>
              <a:uLnTx/>
              <a:uFillTx/>
              <a:latin typeface="Arial Bold"/>
              <a:ea typeface="+mj-ea"/>
              <a:cs typeface="Arial Bold"/>
            </a:endParaRPr>
          </a:p>
        </p:txBody>
      </p:sp>
      <p:sp>
        <p:nvSpPr>
          <p:cNvPr id="8" name="7 Rectángulo"/>
          <p:cNvSpPr/>
          <p:nvPr/>
        </p:nvSpPr>
        <p:spPr>
          <a:xfrm>
            <a:off x="3635896" y="5373216"/>
            <a:ext cx="5292080" cy="369332"/>
          </a:xfrm>
          <a:prstGeom prst="rect">
            <a:avLst/>
          </a:prstGeom>
        </p:spPr>
        <p:txBody>
          <a:bodyPr wrap="square">
            <a:spAutoFit/>
          </a:bodyPr>
          <a:lstStyle/>
          <a:p>
            <a:r>
              <a:rPr lang="es-MX" dirty="0" smtClean="0">
                <a:hlinkClick r:id="rId2"/>
              </a:rPr>
              <a:t>http://www.astd.org/LC/2010/0710_meister.htm</a:t>
            </a:r>
            <a:endParaRPr lang="es-MX" dirty="0"/>
          </a:p>
        </p:txBody>
      </p:sp>
      <p:sp>
        <p:nvSpPr>
          <p:cNvPr id="5" name="4 Rectángulo"/>
          <p:cNvSpPr/>
          <p:nvPr/>
        </p:nvSpPr>
        <p:spPr>
          <a:xfrm>
            <a:off x="1403648" y="1556792"/>
            <a:ext cx="6696744" cy="2862322"/>
          </a:xfrm>
          <a:prstGeom prst="rect">
            <a:avLst/>
          </a:prstGeom>
        </p:spPr>
        <p:txBody>
          <a:bodyPr wrap="square">
            <a:spAutoFit/>
          </a:bodyPr>
          <a:lstStyle/>
          <a:p>
            <a:endParaRPr lang="es-MX" sz="3600" dirty="0" smtClean="0"/>
          </a:p>
          <a:p>
            <a:endParaRPr lang="es-MX" sz="3600" dirty="0" smtClean="0"/>
          </a:p>
          <a:p>
            <a:r>
              <a:rPr lang="en-US" sz="3600" dirty="0" smtClean="0"/>
              <a:t>Google was getting settled in its first office space after being in a garage for its first year. </a:t>
            </a:r>
            <a:endParaRPr lang="es-MX"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6118225"/>
            <a:ext cx="7772400" cy="663575"/>
          </a:xfrm>
          <a:prstGeom prst="rect">
            <a:avLst/>
          </a:prstGeom>
        </p:spPr>
        <p:txBody>
          <a:bodyPr vert="horz" lIns="91440" tIns="45720" rIns="91440" bIns="45720" rtlCol="0" anchor="t">
            <a:normAutofit fontScale="97500"/>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3200" b="1" cap="all" dirty="0" smtClean="0">
                <a:solidFill>
                  <a:srgbClr val="FF1F53"/>
                </a:solidFill>
                <a:latin typeface="Arial Bold"/>
                <a:ea typeface="+mj-ea"/>
                <a:cs typeface="+mj-cs"/>
              </a:rPr>
              <a:t>I</a:t>
            </a:r>
            <a:r>
              <a:rPr lang="en-US" sz="3200" b="1" cap="all" dirty="0" smtClean="0">
                <a:latin typeface="Arial Bold"/>
                <a:ea typeface="+mj-ea"/>
                <a:cs typeface="+mj-cs"/>
              </a:rPr>
              <a:t>t was 10 years ago </a:t>
            </a:r>
            <a:endParaRPr kumimoji="0" lang="en-US" sz="3200" b="1" i="0" u="none" strike="noStrike" kern="1200" cap="all" spc="0" normalizeH="0" baseline="0" noProof="0" dirty="0">
              <a:ln>
                <a:noFill/>
              </a:ln>
              <a:effectLst/>
              <a:uLnTx/>
              <a:uFillTx/>
              <a:latin typeface="Arial Bold"/>
              <a:ea typeface="+mj-ea"/>
              <a:cs typeface="Arial Bold"/>
            </a:endParaRPr>
          </a:p>
        </p:txBody>
      </p:sp>
      <p:sp>
        <p:nvSpPr>
          <p:cNvPr id="8" name="7 Rectángulo"/>
          <p:cNvSpPr/>
          <p:nvPr/>
        </p:nvSpPr>
        <p:spPr>
          <a:xfrm>
            <a:off x="3851920" y="5229200"/>
            <a:ext cx="5076056" cy="369332"/>
          </a:xfrm>
          <a:prstGeom prst="rect">
            <a:avLst/>
          </a:prstGeom>
        </p:spPr>
        <p:txBody>
          <a:bodyPr wrap="square">
            <a:spAutoFit/>
          </a:bodyPr>
          <a:lstStyle/>
          <a:p>
            <a:r>
              <a:rPr lang="es-MX" dirty="0" smtClean="0">
                <a:hlinkClick r:id="rId2"/>
              </a:rPr>
              <a:t>http://www.astd.org/LC/2010/0710_meister.htm</a:t>
            </a:r>
            <a:endParaRPr lang="es-MX" dirty="0"/>
          </a:p>
        </p:txBody>
      </p:sp>
      <p:sp>
        <p:nvSpPr>
          <p:cNvPr id="5" name="4 Rectángulo"/>
          <p:cNvSpPr/>
          <p:nvPr/>
        </p:nvSpPr>
        <p:spPr>
          <a:xfrm>
            <a:off x="1403648" y="1556792"/>
            <a:ext cx="6696744" cy="2308324"/>
          </a:xfrm>
          <a:prstGeom prst="rect">
            <a:avLst/>
          </a:prstGeom>
        </p:spPr>
        <p:txBody>
          <a:bodyPr wrap="square">
            <a:spAutoFit/>
          </a:bodyPr>
          <a:lstStyle/>
          <a:p>
            <a:endParaRPr lang="es-MX" sz="3600" dirty="0" smtClean="0"/>
          </a:p>
          <a:p>
            <a:endParaRPr lang="es-MX" sz="3600" dirty="0" smtClean="0"/>
          </a:p>
          <a:p>
            <a:r>
              <a:rPr lang="en-US" sz="3600" dirty="0" smtClean="0"/>
              <a:t>The phrase "Web 2.0" was 1 year old.</a:t>
            </a:r>
            <a:endParaRPr lang="es-MX" sz="3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6118225"/>
            <a:ext cx="7772400" cy="663575"/>
          </a:xfrm>
          <a:prstGeom prst="rect">
            <a:avLst/>
          </a:prstGeom>
        </p:spPr>
        <p:txBody>
          <a:bodyPr vert="horz" lIns="91440" tIns="45720" rIns="91440" bIns="45720" rtlCol="0" anchor="t">
            <a:normAutofit fontScale="97500"/>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3200" b="1" cap="all" dirty="0" smtClean="0">
                <a:solidFill>
                  <a:srgbClr val="FF1F53"/>
                </a:solidFill>
                <a:latin typeface="Arial Bold"/>
                <a:ea typeface="+mj-ea"/>
                <a:cs typeface="+mj-cs"/>
              </a:rPr>
              <a:t>I</a:t>
            </a:r>
            <a:r>
              <a:rPr lang="en-US" sz="3200" b="1" cap="all" dirty="0" smtClean="0">
                <a:latin typeface="Arial Bold"/>
                <a:ea typeface="+mj-ea"/>
                <a:cs typeface="+mj-cs"/>
              </a:rPr>
              <a:t>magine</a:t>
            </a:r>
            <a:r>
              <a:rPr lang="en-US" sz="3200" b="1" cap="all" dirty="0" smtClean="0">
                <a:solidFill>
                  <a:srgbClr val="FF1F53"/>
                </a:solidFill>
                <a:latin typeface="Arial Bold"/>
                <a:ea typeface="+mj-ea"/>
                <a:cs typeface="+mj-cs"/>
              </a:rPr>
              <a:t> </a:t>
            </a:r>
            <a:r>
              <a:rPr lang="en-US" sz="3200" b="1" cap="all" dirty="0" smtClean="0">
                <a:latin typeface="Arial Bold"/>
                <a:ea typeface="+mj-ea"/>
                <a:cs typeface="+mj-cs"/>
              </a:rPr>
              <a:t>t</a:t>
            </a:r>
            <a:r>
              <a:rPr kumimoji="0" lang="en-US" sz="3200" b="1" u="none" strike="noStrike" kern="1200" cap="all" spc="0" normalizeH="0" baseline="0" noProof="0" dirty="0" smtClean="0">
                <a:ln>
                  <a:noFill/>
                </a:ln>
                <a:effectLst/>
                <a:uLnTx/>
                <a:uFillTx/>
                <a:latin typeface="Arial Bold"/>
                <a:ea typeface="+mj-ea"/>
                <a:cs typeface="+mj-cs"/>
              </a:rPr>
              <a:t>he next 10 years</a:t>
            </a:r>
            <a:endParaRPr kumimoji="0" lang="en-US" sz="3200" b="1" u="none" strike="noStrike" kern="1200" cap="all" spc="0" normalizeH="0" baseline="0" noProof="0" dirty="0">
              <a:ln>
                <a:noFill/>
              </a:ln>
              <a:effectLst/>
              <a:uLnTx/>
              <a:uFillTx/>
              <a:latin typeface="Arial Bold"/>
              <a:ea typeface="+mj-ea"/>
              <a:cs typeface="Arial Bold"/>
            </a:endParaRPr>
          </a:p>
        </p:txBody>
      </p:sp>
      <p:sp>
        <p:nvSpPr>
          <p:cNvPr id="10" name="9 Rectángulo"/>
          <p:cNvSpPr/>
          <p:nvPr/>
        </p:nvSpPr>
        <p:spPr>
          <a:xfrm>
            <a:off x="3779910" y="153506"/>
            <a:ext cx="4932042" cy="369332"/>
          </a:xfrm>
          <a:prstGeom prst="rect">
            <a:avLst/>
          </a:prstGeom>
        </p:spPr>
        <p:txBody>
          <a:bodyPr wrap="square">
            <a:spAutoFit/>
          </a:bodyPr>
          <a:lstStyle/>
          <a:p>
            <a:r>
              <a:rPr lang="es-MX" dirty="0" smtClean="0">
                <a:hlinkClick r:id="rId3"/>
              </a:rPr>
              <a:t>http://www.astd.org/LC/2010/0710_meister.htm</a:t>
            </a:r>
            <a:endParaRPr lang="es-MX" dirty="0"/>
          </a:p>
        </p:txBody>
      </p:sp>
      <p:sp>
        <p:nvSpPr>
          <p:cNvPr id="11" name="10 Llamada de nube"/>
          <p:cNvSpPr/>
          <p:nvPr/>
        </p:nvSpPr>
        <p:spPr>
          <a:xfrm>
            <a:off x="722313" y="620688"/>
            <a:ext cx="2664296" cy="1872208"/>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Augmented reality learning emerges </a:t>
            </a:r>
            <a:endParaRPr lang="es-MX" dirty="0"/>
          </a:p>
        </p:txBody>
      </p:sp>
      <p:sp>
        <p:nvSpPr>
          <p:cNvPr id="12" name="11 Llamada de nube"/>
          <p:cNvSpPr/>
          <p:nvPr/>
        </p:nvSpPr>
        <p:spPr>
          <a:xfrm>
            <a:off x="3779910" y="1665760"/>
            <a:ext cx="2448272" cy="2339304"/>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Most learning incorporates use of a mobile device </a:t>
            </a:r>
            <a:endParaRPr lang="es-MX" dirty="0"/>
          </a:p>
        </p:txBody>
      </p:sp>
      <p:sp>
        <p:nvSpPr>
          <p:cNvPr id="13" name="12 Llamada de nube"/>
          <p:cNvSpPr/>
          <p:nvPr/>
        </p:nvSpPr>
        <p:spPr>
          <a:xfrm>
            <a:off x="5831631" y="4452615"/>
            <a:ext cx="2880320" cy="1249065"/>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Peer-to-peer learning blossoms </a:t>
            </a:r>
            <a:endParaRPr lang="es-MX" dirty="0"/>
          </a:p>
        </p:txBody>
      </p:sp>
      <p:sp>
        <p:nvSpPr>
          <p:cNvPr id="14" name="13 Llamada de nube"/>
          <p:cNvSpPr/>
          <p:nvPr/>
        </p:nvSpPr>
        <p:spPr>
          <a:xfrm>
            <a:off x="6444208" y="1124744"/>
            <a:ext cx="2483769" cy="1862088"/>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Games and simulations are used for every content area </a:t>
            </a:r>
            <a:endParaRPr lang="es-MX" dirty="0"/>
          </a:p>
        </p:txBody>
      </p:sp>
      <p:sp>
        <p:nvSpPr>
          <p:cNvPr id="15" name="14 Llamada de nube"/>
          <p:cNvSpPr/>
          <p:nvPr/>
        </p:nvSpPr>
        <p:spPr>
          <a:xfrm>
            <a:off x="722313" y="3789040"/>
            <a:ext cx="3168352" cy="1696616"/>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Expert and credibility ratings create trusted search networks </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noAutofit/>
          </a:bodyPr>
          <a:lstStyle/>
          <a:p>
            <a:r>
              <a:rPr lang="es-MX" sz="9600" b="1" dirty="0" smtClean="0">
                <a:solidFill>
                  <a:schemeClr val="tx1"/>
                </a:solidFill>
              </a:rPr>
              <a:t>But…</a:t>
            </a:r>
            <a:endParaRPr lang="es-MX" sz="9600" b="1"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1647</Words>
  <Application>Microsoft Office PowerPoint</Application>
  <PresentationFormat>Presentación en pantalla (4:3)</PresentationFormat>
  <Paragraphs>390</Paragraphs>
  <Slides>32</Slides>
  <Notes>2</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Office Theme</vt:lpstr>
      <vt:lpstr>So you say you want a revolution…   Using technology in the language classroom</vt:lpstr>
      <vt:lpstr>Diapositiva 2</vt:lpstr>
      <vt:lpstr>It was just 10 years ago…</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Prepa 6 unam (AM)</vt:lpstr>
      <vt:lpstr>Cecyt # 3 ecatepec (AM)</vt:lpstr>
      <vt:lpstr>Universidad etac</vt:lpstr>
      <vt:lpstr>Cecytem tecámac (AM)</vt:lpstr>
      <vt:lpstr>Cecyt #3 (Pm)</vt:lpstr>
      <vt:lpstr>Negative ideas teachers use in order to avoid using educational technology</vt:lpstr>
      <vt:lpstr>Diapositiva 26</vt:lpstr>
      <vt:lpstr>Thank you – PREPA 6 UNAM</vt:lpstr>
      <vt:lpstr>Thank you – cecyt # 3 ecatepec am</vt:lpstr>
      <vt:lpstr>Thank you – cecyt # 3 ecatepec pm</vt:lpstr>
      <vt:lpstr>Thank you – cecytem tecamac am</vt:lpstr>
      <vt:lpstr>Thank you – universidad etac bachillerato</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Nombre Presentación</dc:title>
  <dc:creator>Vania</dc:creator>
  <cp:lastModifiedBy>Dell</cp:lastModifiedBy>
  <cp:revision>112</cp:revision>
  <dcterms:created xsi:type="dcterms:W3CDTF">2010-08-05T17:20:42Z</dcterms:created>
  <dcterms:modified xsi:type="dcterms:W3CDTF">2010-11-24T01:38:13Z</dcterms:modified>
</cp:coreProperties>
</file>